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Lst>
  <p:sldIdLst>
    <p:sldId id="259" r:id="rId8"/>
    <p:sldId id="262" r:id="rId9"/>
    <p:sldId id="265" r:id="rId10"/>
    <p:sldId id="268" r:id="rId11"/>
    <p:sldId id="271" r:id="rId12"/>
    <p:sldId id="274" r:id="rId13"/>
    <p:sldId id="277" r:id="rId14"/>
    <p:sldId id="280" r:id="rId15"/>
    <p:sldId id="283" r:id="rId16"/>
    <p:sldId id="286" r:id="rId17"/>
    <p:sldId id="289" r:id="rId18"/>
    <p:sldId id="292" r:id="rId19"/>
    <p:sldId id="295" r:id="rId20"/>
    <p:sldId id="298" r:id="rId21"/>
    <p:sldId id="301" r:id="rId22"/>
    <p:sldId id="304" r:id="rId23"/>
    <p:sldId id="307" r:id="rId24"/>
    <p:sldId id="310" r:id="rId25"/>
    <p:sldId id="313" r:id="rId26"/>
    <p:sldId id="316" r:id="rId27"/>
    <p:sldId id="319" r:id="rId28"/>
    <p:sldId id="322" r:id="rId29"/>
    <p:sldId id="325" r:id="rId30"/>
    <p:sldId id="328" r:id="rId31"/>
    <p:sldId id="331" r:id="rId32"/>
    <p:sldId id="334" r:id="rId33"/>
    <p:sldId id="337" r:id="rId34"/>
    <p:sldId id="340" r:id="rId35"/>
    <p:sldId id="343" r:id="rId36"/>
    <p:sldId id="346" r:id="rId37"/>
    <p:sldId id="349" r:id="rId38"/>
    <p:sldId id="352" r:id="rId39"/>
    <p:sldId id="355" r:id="rId40"/>
    <p:sldId id="358" r:id="rId41"/>
    <p:sldId id="361" r:id="rId42"/>
    <p:sldId id="364" r:id="rId43"/>
    <p:sldId id="367" r:id="rId44"/>
    <p:sldId id="370" r:id="rId45"/>
    <p:sldId id="373" r:id="rId46"/>
    <p:sldId id="376" r:id="rId47"/>
    <p:sldId id="379" r:id="rId48"/>
    <p:sldId id="382" r:id="rId49"/>
    <p:sldId id="385" r:id="rId50"/>
    <p:sldId id="388" r:id="rId51"/>
    <p:sldId id="391" r:id="rId52"/>
    <p:sldId id="394" r:id="rId53"/>
    <p:sldId id="401" r:id="rId54"/>
    <p:sldId id="402" r:id="rId55"/>
    <p:sldId id="403" r:id="rId56"/>
    <p:sldId id="404" r:id="rId57"/>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1" Type="http://schemas.openxmlformats.org/officeDocument/2006/relationships/tags" Target="tags/tag1.xml"/><Relationship Id="rId60" Type="http://schemas.openxmlformats.org/officeDocument/2006/relationships/tableStyles" Target="tableStyles.xml"/><Relationship Id="rId6" Type="http://schemas.openxmlformats.org/officeDocument/2006/relationships/slideMaster" Target="slideMasters/slideMaster5.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42DE233A-E9A1-4342-824F-8C3AC40B46F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49902528-D48E-4835-A961-3B19B43B210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CCBADA44-210B-42BF-9C19-410C2D8FB2D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773E259-6ED2-47C7-B337-841FC61DA1B7}" type="datetimeFigureOut">
              <a:rPr lang="en-IN" smtClean="0"/>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2A29F883-AA03-4A8D-8440-A81E187BFD26}" type="slidenum">
              <a:rPr lang="en-IN" smtClean="0"/>
            </a:fld>
            <a:endParaRPr lang="en-IN"/>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773E259-6ED2-47C7-B337-841FC61DA1B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773E259-6ED2-47C7-B337-841FC61DA1B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773E259-6ED2-47C7-B337-841FC61DA1B7}"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773E259-6ED2-47C7-B337-841FC61DA1B7}" type="datetimeFigureOut">
              <a:rPr lang="en-IN" smtClean="0"/>
            </a:fld>
            <a:endParaRPr lang="en-IN"/>
          </a:p>
        </p:txBody>
      </p:sp>
      <p:sp>
        <p:nvSpPr>
          <p:cNvPr id="8" name="Footer Placeholder 7"/>
          <p:cNvSpPr>
            <a:spLocks noGrp="1"/>
          </p:cNvSpPr>
          <p:nvPr>
            <p:ph type="ftr" sz="quarter" idx="11"/>
          </p:nvPr>
        </p:nvSpPr>
        <p:spPr/>
        <p:txBody>
          <a:bodyPr/>
          <a:p>
            <a:endParaRPr lang="en-IN"/>
          </a:p>
        </p:txBody>
      </p:sp>
      <p:sp>
        <p:nvSpPr>
          <p:cNvPr id="9" name="Slide Number Placeholder 8"/>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773E259-6ED2-47C7-B337-841FC61DA1B7}" type="datetimeFigureOut">
              <a:rPr lang="en-IN" smtClean="0"/>
            </a:fld>
            <a:endParaRPr lang="en-IN"/>
          </a:p>
        </p:txBody>
      </p:sp>
      <p:sp>
        <p:nvSpPr>
          <p:cNvPr id="4" name="Footer Placeholder 3"/>
          <p:cNvSpPr>
            <a:spLocks noGrp="1"/>
          </p:cNvSpPr>
          <p:nvPr>
            <p:ph type="ftr" sz="quarter" idx="11"/>
          </p:nvPr>
        </p:nvSpPr>
        <p:spPr/>
        <p:txBody>
          <a:bodyPr/>
          <a:p>
            <a:endParaRPr lang="en-IN"/>
          </a:p>
        </p:txBody>
      </p:sp>
      <p:sp>
        <p:nvSpPr>
          <p:cNvPr id="5" name="Slide Number Placeholder 4"/>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773E259-6ED2-47C7-B337-841FC61DA1B7}" type="datetimeFigureOut">
              <a:rPr lang="en-IN" smtClean="0"/>
            </a:fld>
            <a:endParaRPr lang="en-IN"/>
          </a:p>
        </p:txBody>
      </p:sp>
      <p:sp>
        <p:nvSpPr>
          <p:cNvPr id="3" name="Footer Placeholder 2"/>
          <p:cNvSpPr>
            <a:spLocks noGrp="1"/>
          </p:cNvSpPr>
          <p:nvPr>
            <p:ph type="ftr" sz="quarter" idx="11"/>
          </p:nvPr>
        </p:nvSpPr>
        <p:spPr/>
        <p:txBody>
          <a:bodyPr/>
          <a:p>
            <a:endParaRPr lang="en-IN"/>
          </a:p>
        </p:txBody>
      </p:sp>
      <p:sp>
        <p:nvSpPr>
          <p:cNvPr id="4" name="Slide Number Placeholder 3"/>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773E259-6ED2-47C7-B337-841FC61DA1B7}"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D8792F10-C060-4064-81CA-DAFB504A5298}"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773E259-6ED2-47C7-B337-841FC61DA1B7}"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773E259-6ED2-47C7-B337-841FC61DA1B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773E259-6ED2-47C7-B337-841FC61DA1B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2A29F883-AA03-4A8D-8440-A81E187BFD26}" type="slidenum">
              <a:rPr lang="en-IN" smtClean="0"/>
            </a:fld>
            <a:endParaRPr lang="en-IN"/>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8D54FA49-E653-436A-8683-3DDB84196786}"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CA2B3EC-76D4-4508-9296-E06CEA662417}" type="datetimeFigureOut">
              <a:rPr lang="en-IN" smtClean="0"/>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7FB5F14-C462-42A4-9EDA-4695328B838E}" type="slidenum">
              <a:rPr lang="en-IN" smtClean="0"/>
            </a:fld>
            <a:endParaRPr lang="en-IN"/>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BCA2B3EC-76D4-4508-9296-E06CEA66241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BCA2B3EC-76D4-4508-9296-E06CEA66241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BCA2B3EC-76D4-4508-9296-E06CEA662417}"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BCA2B3EC-76D4-4508-9296-E06CEA662417}" type="datetimeFigureOut">
              <a:rPr lang="en-IN" smtClean="0"/>
            </a:fld>
            <a:endParaRPr lang="en-IN"/>
          </a:p>
        </p:txBody>
      </p:sp>
      <p:sp>
        <p:nvSpPr>
          <p:cNvPr id="8" name="Footer Placeholder 7"/>
          <p:cNvSpPr>
            <a:spLocks noGrp="1"/>
          </p:cNvSpPr>
          <p:nvPr>
            <p:ph type="ftr" sz="quarter" idx="11"/>
          </p:nvPr>
        </p:nvSpPr>
        <p:spPr/>
        <p:txBody>
          <a:bodyPr/>
          <a:p>
            <a:endParaRPr lang="en-IN"/>
          </a:p>
        </p:txBody>
      </p:sp>
      <p:sp>
        <p:nvSpPr>
          <p:cNvPr id="9" name="Slide Number Placeholder 8"/>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BCA2B3EC-76D4-4508-9296-E06CEA662417}" type="datetimeFigureOut">
              <a:rPr lang="en-IN" smtClean="0"/>
            </a:fld>
            <a:endParaRPr lang="en-IN"/>
          </a:p>
        </p:txBody>
      </p:sp>
      <p:sp>
        <p:nvSpPr>
          <p:cNvPr id="4" name="Footer Placeholder 3"/>
          <p:cNvSpPr>
            <a:spLocks noGrp="1"/>
          </p:cNvSpPr>
          <p:nvPr>
            <p:ph type="ftr" sz="quarter" idx="11"/>
          </p:nvPr>
        </p:nvSpPr>
        <p:spPr/>
        <p:txBody>
          <a:bodyPr/>
          <a:p>
            <a:endParaRPr lang="en-IN"/>
          </a:p>
        </p:txBody>
      </p:sp>
      <p:sp>
        <p:nvSpPr>
          <p:cNvPr id="5" name="Slide Number Placeholder 4"/>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7245F1AB-CD34-442A-9294-F12CAF7A1F15}"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BCA2B3EC-76D4-4508-9296-E06CEA662417}" type="datetimeFigureOut">
              <a:rPr lang="en-IN" smtClean="0"/>
            </a:fld>
            <a:endParaRPr lang="en-IN"/>
          </a:p>
        </p:txBody>
      </p:sp>
      <p:sp>
        <p:nvSpPr>
          <p:cNvPr id="3" name="Footer Placeholder 2"/>
          <p:cNvSpPr>
            <a:spLocks noGrp="1"/>
          </p:cNvSpPr>
          <p:nvPr>
            <p:ph type="ftr" sz="quarter" idx="11"/>
          </p:nvPr>
        </p:nvSpPr>
        <p:spPr/>
        <p:txBody>
          <a:bodyPr/>
          <a:p>
            <a:endParaRPr lang="en-IN"/>
          </a:p>
        </p:txBody>
      </p:sp>
      <p:sp>
        <p:nvSpPr>
          <p:cNvPr id="4" name="Slide Number Placeholder 3"/>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BCA2B3EC-76D4-4508-9296-E06CEA662417}"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BCA2B3EC-76D4-4508-9296-E06CEA662417}"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BCA2B3EC-76D4-4508-9296-E06CEA66241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BCA2B3EC-76D4-4508-9296-E06CEA662417}"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67FB5F14-C462-42A4-9EDA-4695328B838E}" type="slidenum">
              <a:rPr lang="en-IN" smtClean="0"/>
            </a:fld>
            <a:endParaRPr lang="en-IN"/>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F6C960B-1A7D-46A5-82B9-D84CB47476BE}" type="datetimeFigureOut">
              <a:rPr lang="en-IN" smtClean="0"/>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35822C0D-E670-4F27-87C8-75B8F61450EC}" type="slidenum">
              <a:rPr lang="en-IN" smtClean="0"/>
            </a:fld>
            <a:endParaRPr lang="en-IN"/>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F6C960B-1A7D-46A5-82B9-D84CB47476B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F6C960B-1A7D-46A5-82B9-D84CB47476B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F6C960B-1A7D-46A5-82B9-D84CB47476BE}"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F6C960B-1A7D-46A5-82B9-D84CB47476BE}" type="datetimeFigureOut">
              <a:rPr lang="en-IN" smtClean="0"/>
            </a:fld>
            <a:endParaRPr lang="en-IN"/>
          </a:p>
        </p:txBody>
      </p:sp>
      <p:sp>
        <p:nvSpPr>
          <p:cNvPr id="8" name="Footer Placeholder 7"/>
          <p:cNvSpPr>
            <a:spLocks noGrp="1"/>
          </p:cNvSpPr>
          <p:nvPr>
            <p:ph type="ftr" sz="quarter" idx="11"/>
          </p:nvPr>
        </p:nvSpPr>
        <p:spPr/>
        <p:txBody>
          <a:bodyPr/>
          <a:p>
            <a:endParaRPr lang="en-IN"/>
          </a:p>
        </p:txBody>
      </p:sp>
      <p:sp>
        <p:nvSpPr>
          <p:cNvPr id="9" name="Slide Number Placeholder 8"/>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E90F4807-59B9-4C4B-A803-EE4C4731945A}"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F6C960B-1A7D-46A5-82B9-D84CB47476BE}" type="datetimeFigureOut">
              <a:rPr lang="en-IN" smtClean="0"/>
            </a:fld>
            <a:endParaRPr lang="en-IN"/>
          </a:p>
        </p:txBody>
      </p:sp>
      <p:sp>
        <p:nvSpPr>
          <p:cNvPr id="4" name="Footer Placeholder 3"/>
          <p:cNvSpPr>
            <a:spLocks noGrp="1"/>
          </p:cNvSpPr>
          <p:nvPr>
            <p:ph type="ftr" sz="quarter" idx="11"/>
          </p:nvPr>
        </p:nvSpPr>
        <p:spPr/>
        <p:txBody>
          <a:bodyPr/>
          <a:p>
            <a:endParaRPr lang="en-IN"/>
          </a:p>
        </p:txBody>
      </p:sp>
      <p:sp>
        <p:nvSpPr>
          <p:cNvPr id="5" name="Slide Number Placeholder 4"/>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F6C960B-1A7D-46A5-82B9-D84CB47476BE}" type="datetimeFigureOut">
              <a:rPr lang="en-IN" smtClean="0"/>
            </a:fld>
            <a:endParaRPr lang="en-IN"/>
          </a:p>
        </p:txBody>
      </p:sp>
      <p:sp>
        <p:nvSpPr>
          <p:cNvPr id="3" name="Footer Placeholder 2"/>
          <p:cNvSpPr>
            <a:spLocks noGrp="1"/>
          </p:cNvSpPr>
          <p:nvPr>
            <p:ph type="ftr" sz="quarter" idx="11"/>
          </p:nvPr>
        </p:nvSpPr>
        <p:spPr/>
        <p:txBody>
          <a:bodyPr/>
          <a:p>
            <a:endParaRPr lang="en-IN"/>
          </a:p>
        </p:txBody>
      </p:sp>
      <p:sp>
        <p:nvSpPr>
          <p:cNvPr id="4" name="Slide Number Placeholder 3"/>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F6C960B-1A7D-46A5-82B9-D84CB47476BE}"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F6C960B-1A7D-46A5-82B9-D84CB47476BE}" type="datetimeFigureOut">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F6C960B-1A7D-46A5-82B9-D84CB47476B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F6C960B-1A7D-46A5-82B9-D84CB47476BE}" type="datetimeFigureOut">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35822C0D-E670-4F27-87C8-75B8F61450EC}" type="slidenum">
              <a:rPr lang="en-IN" smtClean="0"/>
            </a:fld>
            <a:endParaRPr lang="en-IN"/>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6F50DD5C-1164-43AD-8358-8098F0EB891C}"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4FA848C-37D1-479B-81C1-C094AE32A7F0}"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072E63CD-1FD1-448D-AA6F-027C43E34320}"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D9E824BA-6F64-4FD6-A81F-A70A74DF7EAA}"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2.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2.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2.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2.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773E259-6ED2-47C7-B337-841FC61DA1B7}" type="datetimeFigureOut">
              <a:rPr lang="en-IN" smtClean="0"/>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2A29F883-AA03-4A8D-8440-A81E187BFD26}"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BCA2B3EC-76D4-4508-9296-E06CEA662417}" type="datetimeFigureOut">
              <a:rPr lang="en-IN" smtClean="0"/>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67FB5F14-C462-42A4-9EDA-4695328B838E}"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5F6C960B-1A7D-46A5-82B9-D84CB47476BE}" type="datetimeFigureOut">
              <a:rPr lang="en-IN" smtClean="0"/>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35822C0D-E670-4F27-87C8-75B8F61450E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2.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latin typeface="Times New Roman" panose="02020603050405020304" charset="0"/>
                <a:cs typeface="Times New Roman" panose="02020603050405020304" charset="0"/>
              </a:rPr>
              <a:t>         Hospital Management System</a:t>
            </a:r>
            <a:endParaRPr lang="en-IN" altLang="en-US" b="1">
              <a:latin typeface="Times New Roman" panose="02020603050405020304" charset="0"/>
              <a:cs typeface="Times New Roman" panose="02020603050405020304" charset="0"/>
            </a:endParaRPr>
          </a:p>
        </p:txBody>
      </p:sp>
      <p:pic>
        <p:nvPicPr>
          <p:cNvPr id="4" name="Content Placeholder 3"/>
          <p:cNvPicPr>
            <a:picLocks noChangeAspect="1"/>
          </p:cNvPicPr>
          <p:nvPr>
            <p:ph idx="1"/>
          </p:nvPr>
        </p:nvPicPr>
        <p:blipFill>
          <a:blip r:embed="rId1"/>
          <a:stretch>
            <a:fillRect/>
          </a:stretch>
        </p:blipFill>
        <p:spPr>
          <a:xfrm>
            <a:off x="1720850" y="2053590"/>
            <a:ext cx="7772400" cy="404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1"/>
            <a:ext cx="10515600" cy="1243018"/>
          </a:xfrm>
        </p:spPr>
        <p:txBody>
          <a:bodyPr>
            <a:normAutofit/>
          </a:bodyPr>
          <a:lstStyle/>
          <a:p>
            <a:r>
              <a:rPr lang="en-US" b="1" u="sng"/>
              <a:t>Login and Registration Module</a:t>
            </a:r>
            <a:endParaRPr lang="en-IN" b="1" u="sng"/>
          </a:p>
        </p:txBody>
      </p:sp>
      <p:sp>
        <p:nvSpPr>
          <p:cNvPr id="3" name="Content Placeholder 2"/>
          <p:cNvSpPr>
            <a:spLocks noGrp="1"/>
          </p:cNvSpPr>
          <p:nvPr>
            <p:ph idx="1"/>
          </p:nvPr>
        </p:nvSpPr>
        <p:spPr>
          <a:xfrm>
            <a:off x="838200" y="1602769"/>
            <a:ext cx="10515600" cy="5008650"/>
          </a:xfrm>
        </p:spPr>
        <p:txBody>
          <a:bodyPr>
            <a:normAutofit/>
          </a:bodyPr>
          <a:lstStyle/>
          <a:p>
            <a:r>
              <a:rPr lang="en-US" sz="2400"/>
              <a:t>Angular project is created for frontend where we have two components     (admin-login , admin-signup)</a:t>
            </a:r>
            <a:endParaRPr lang="en-US" sz="2400"/>
          </a:p>
          <a:p>
            <a:pPr marL="0" indent="0">
              <a:buNone/>
            </a:pPr>
            <a:endParaRPr lang="en-US" sz="2400"/>
          </a:p>
          <a:p>
            <a:r>
              <a:rPr lang="en-US" sz="2400"/>
              <a:t>Importing necessary modules and routing are done.</a:t>
            </a:r>
            <a:endParaRPr lang="en-US" sz="2400"/>
          </a:p>
          <a:p>
            <a:pPr marL="0" indent="0">
              <a:buNone/>
            </a:pPr>
            <a:endParaRPr lang="en-US" sz="2400"/>
          </a:p>
          <a:p>
            <a:r>
              <a:rPr lang="en-US" sz="2400"/>
              <a:t>We have a class and service class for admin.</a:t>
            </a:r>
            <a:endParaRPr lang="en-US" sz="2400"/>
          </a:p>
          <a:p>
            <a:pPr marL="0" indent="0">
              <a:buNone/>
            </a:pPr>
            <a:endParaRPr lang="en-US" sz="2400"/>
          </a:p>
          <a:p>
            <a:r>
              <a:rPr lang="en-US" sz="2400"/>
              <a:t>Login and SignUp pages are created using angular forms. </a:t>
            </a:r>
            <a:endParaRPr lang="en-US" sz="24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732" y="-92468"/>
            <a:ext cx="10504470" cy="1232745"/>
          </a:xfrm>
        </p:spPr>
        <p:txBody>
          <a:bodyPr>
            <a:normAutofit/>
          </a:bodyPr>
          <a:lstStyle/>
          <a:p>
            <a:r>
              <a:rPr lang="en-US" sz="3600" b="1" u="sng"/>
              <a:t>Admin Sign Up Page</a:t>
            </a:r>
            <a:endParaRPr lang="en-IN" sz="3600" b="1" u="sng"/>
          </a:p>
        </p:txBody>
      </p:sp>
      <p:sp>
        <p:nvSpPr>
          <p:cNvPr id="9" name="Content Placeholder 8"/>
          <p:cNvSpPr>
            <a:spLocks noGrp="1"/>
          </p:cNvSpPr>
          <p:nvPr>
            <p:ph idx="1"/>
          </p:nvPr>
        </p:nvSpPr>
        <p:spPr/>
        <p:txBody>
          <a:bodyPr/>
          <a:lstStyle/>
          <a:p>
            <a:endParaRPr lang="en-IN"/>
          </a:p>
        </p:txBody>
      </p:sp>
      <p:pic>
        <p:nvPicPr>
          <p:cNvPr id="11" name="Picture 10"/>
          <p:cNvPicPr>
            <a:picLocks noChangeAspect="1"/>
          </p:cNvPicPr>
          <p:nvPr/>
        </p:nvPicPr>
        <p:blipFill>
          <a:blip r:embed="rId1"/>
          <a:stretch>
            <a:fillRect/>
          </a:stretch>
        </p:blipFill>
        <p:spPr>
          <a:xfrm>
            <a:off x="838200" y="986163"/>
            <a:ext cx="10934700" cy="5707449"/>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732" y="-92468"/>
            <a:ext cx="10504470" cy="1232745"/>
          </a:xfrm>
        </p:spPr>
        <p:txBody>
          <a:bodyPr>
            <a:normAutofit/>
          </a:bodyPr>
          <a:lstStyle/>
          <a:p>
            <a:r>
              <a:rPr lang="en-US" sz="3600" b="1" u="sng"/>
              <a:t>Admin Sign Up Page</a:t>
            </a:r>
            <a:endParaRPr lang="en-IN" sz="3600" b="1" u="sng"/>
          </a:p>
        </p:txBody>
      </p:sp>
      <p:sp>
        <p:nvSpPr>
          <p:cNvPr id="9" name="Content Placeholder 8"/>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838200" y="986319"/>
            <a:ext cx="10608068" cy="5712431"/>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863" y="0"/>
            <a:ext cx="10504470" cy="1232745"/>
          </a:xfrm>
        </p:spPr>
        <p:txBody>
          <a:bodyPr>
            <a:normAutofit/>
          </a:bodyPr>
          <a:lstStyle/>
          <a:p>
            <a:r>
              <a:rPr lang="en-US" sz="3600" b="1" u="sng"/>
              <a:t>Admin Login Page</a:t>
            </a:r>
            <a:endParaRPr lang="en-IN" sz="3600" b="1" u="sng"/>
          </a:p>
        </p:txBody>
      </p:sp>
      <p:sp>
        <p:nvSpPr>
          <p:cNvPr id="9" name="Content Placeholder 8"/>
          <p:cNvSpPr>
            <a:spLocks noGrp="1"/>
          </p:cNvSpPr>
          <p:nvPr>
            <p:ph idx="1"/>
          </p:nvPr>
        </p:nvSpPr>
        <p:spPr/>
        <p:txBody>
          <a:bodyPr/>
          <a:lstStyle/>
          <a:p>
            <a:endParaRPr lang="en-IN"/>
          </a:p>
        </p:txBody>
      </p:sp>
      <p:pic>
        <p:nvPicPr>
          <p:cNvPr id="11" name="Picture 10"/>
          <p:cNvPicPr>
            <a:picLocks noChangeAspect="1"/>
          </p:cNvPicPr>
          <p:nvPr/>
        </p:nvPicPr>
        <p:blipFill>
          <a:blip r:embed="rId1"/>
          <a:stretch>
            <a:fillRect/>
          </a:stretch>
        </p:blipFill>
        <p:spPr>
          <a:xfrm>
            <a:off x="838200" y="1145570"/>
            <a:ext cx="11106365" cy="5753527"/>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51" y="0"/>
            <a:ext cx="10504470" cy="1232745"/>
          </a:xfrm>
        </p:spPr>
        <p:txBody>
          <a:bodyPr>
            <a:normAutofit/>
          </a:bodyPr>
          <a:lstStyle/>
          <a:p>
            <a:r>
              <a:rPr lang="en-US" sz="3600" b="1" u="sng"/>
              <a:t>Admin Login Page</a:t>
            </a:r>
            <a:endParaRPr lang="en-IN" sz="3600" b="1" u="sng"/>
          </a:p>
        </p:txBody>
      </p:sp>
      <p:sp>
        <p:nvSpPr>
          <p:cNvPr id="9" name="Content Placeholder 8"/>
          <p:cNvSpPr>
            <a:spLocks noGrp="1"/>
          </p:cNvSpPr>
          <p:nvPr>
            <p:ph idx="1"/>
          </p:nvPr>
        </p:nvSpPr>
        <p:spPr/>
        <p:txBody>
          <a:bodyPr/>
          <a:lstStyle/>
          <a:p>
            <a:endParaRPr lang="en-IN"/>
          </a:p>
        </p:txBody>
      </p:sp>
      <p:pic>
        <p:nvPicPr>
          <p:cNvPr id="5" name="Picture 4"/>
          <p:cNvPicPr>
            <a:picLocks noChangeAspect="1"/>
          </p:cNvPicPr>
          <p:nvPr/>
        </p:nvPicPr>
        <p:blipFill>
          <a:blip r:embed="rId1"/>
          <a:stretch>
            <a:fillRect/>
          </a:stretch>
        </p:blipFill>
        <p:spPr>
          <a:xfrm>
            <a:off x="602751" y="976045"/>
            <a:ext cx="11202256" cy="588195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863" y="0"/>
            <a:ext cx="10504470" cy="1232745"/>
          </a:xfrm>
        </p:spPr>
        <p:txBody>
          <a:bodyPr>
            <a:normAutofit/>
          </a:bodyPr>
          <a:lstStyle/>
          <a:p>
            <a:r>
              <a:rPr lang="en-US" sz="3600" b="1" u="sng"/>
              <a:t>Admin Login Page</a:t>
            </a:r>
            <a:endParaRPr lang="en-IN" sz="3600" b="1" u="sng"/>
          </a:p>
        </p:txBody>
      </p:sp>
      <p:sp>
        <p:nvSpPr>
          <p:cNvPr id="9" name="Content Placeholder 8"/>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838200" y="983260"/>
            <a:ext cx="10678275" cy="6036067"/>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1"/>
            <a:ext cx="10515600" cy="1243018"/>
          </a:xfrm>
        </p:spPr>
        <p:txBody>
          <a:bodyPr>
            <a:normAutofit/>
          </a:bodyPr>
          <a:lstStyle/>
          <a:p>
            <a:r>
              <a:rPr lang="en-US" b="1" u="sng"/>
              <a:t>Login and Registration Module</a:t>
            </a:r>
            <a:endParaRPr lang="en-IN" b="1" u="sng"/>
          </a:p>
        </p:txBody>
      </p:sp>
      <p:sp>
        <p:nvSpPr>
          <p:cNvPr id="3" name="Content Placeholder 2"/>
          <p:cNvSpPr>
            <a:spLocks noGrp="1"/>
          </p:cNvSpPr>
          <p:nvPr>
            <p:ph idx="1"/>
          </p:nvPr>
        </p:nvSpPr>
        <p:spPr>
          <a:xfrm>
            <a:off x="838200" y="1664414"/>
            <a:ext cx="10515600" cy="4741522"/>
          </a:xfrm>
        </p:spPr>
        <p:txBody>
          <a:bodyPr>
            <a:normAutofit/>
          </a:bodyPr>
          <a:lstStyle/>
          <a:p>
            <a:pPr marL="0" indent="0">
              <a:buNone/>
            </a:pPr>
            <a:r>
              <a:rPr lang="en-US" sz="2400"/>
              <a:t> </a:t>
            </a:r>
            <a:endParaRPr lang="en-US" sz="2400"/>
          </a:p>
          <a:p>
            <a:pPr marL="0" indent="0">
              <a:buNone/>
            </a:pPr>
            <a:r>
              <a:rPr lang="en-US" sz="2400" b="1" u="sng"/>
              <a:t>Login and Registration for Doctor and Patient</a:t>
            </a:r>
            <a:endParaRPr lang="en-US" sz="2400" b="1" u="sng"/>
          </a:p>
          <a:p>
            <a:pPr marL="0" indent="0">
              <a:buNone/>
            </a:pPr>
            <a:endParaRPr lang="en-US" sz="2400" b="1" u="sng"/>
          </a:p>
          <a:p>
            <a:r>
              <a:rPr lang="en-US" sz="2400" err="1"/>
              <a:t>Springboot project is created for doing the backend there we have the entity class , service class , repository and controller for the Login and Registration of doctor as well patient.</a:t>
            </a:r>
            <a:endParaRPr lang="en-US" sz="2400" err="1"/>
          </a:p>
          <a:p>
            <a:pPr marL="0" indent="0">
              <a:buNone/>
            </a:pPr>
            <a:endParaRPr lang="en-US" sz="2400"/>
          </a:p>
          <a:p>
            <a:r>
              <a:rPr lang="en-US" sz="2400"/>
              <a:t>Database details are provide in the application.properties and the necessary dependencies are added in pom.xml file.</a:t>
            </a:r>
            <a:endParaRPr lang="en-US" sz="240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1"/>
            <a:ext cx="10515600" cy="1243018"/>
          </a:xfrm>
        </p:spPr>
        <p:txBody>
          <a:bodyPr>
            <a:normAutofit/>
          </a:bodyPr>
          <a:lstStyle/>
          <a:p>
            <a:r>
              <a:rPr lang="en-US" b="1" u="sng"/>
              <a:t>Login and Registration Module</a:t>
            </a:r>
            <a:endParaRPr lang="en-IN" b="1" u="sng"/>
          </a:p>
        </p:txBody>
      </p:sp>
      <p:sp>
        <p:nvSpPr>
          <p:cNvPr id="3" name="Content Placeholder 2"/>
          <p:cNvSpPr>
            <a:spLocks noGrp="1"/>
          </p:cNvSpPr>
          <p:nvPr>
            <p:ph idx="1"/>
          </p:nvPr>
        </p:nvSpPr>
        <p:spPr>
          <a:xfrm>
            <a:off x="838200" y="1602769"/>
            <a:ext cx="10515600" cy="5008650"/>
          </a:xfrm>
        </p:spPr>
        <p:txBody>
          <a:bodyPr>
            <a:normAutofit/>
          </a:bodyPr>
          <a:lstStyle/>
          <a:p>
            <a:r>
              <a:rPr lang="en-US" sz="2400"/>
              <a:t>In the angular project (frontend)  two components are created for login and signup in which for both doctor and patient login and registration is done</a:t>
            </a:r>
            <a:endParaRPr lang="en-US" sz="2400"/>
          </a:p>
          <a:p>
            <a:pPr marL="0" indent="0">
              <a:buNone/>
            </a:pPr>
            <a:endParaRPr lang="en-US" sz="2400"/>
          </a:p>
          <a:p>
            <a:r>
              <a:rPr lang="en-US" sz="2400"/>
              <a:t>Importing necessary modules and routing are done.</a:t>
            </a:r>
            <a:endParaRPr lang="en-US" sz="2400"/>
          </a:p>
          <a:p>
            <a:pPr marL="0" indent="0">
              <a:buNone/>
            </a:pPr>
            <a:endParaRPr lang="en-US" sz="2400"/>
          </a:p>
          <a:p>
            <a:r>
              <a:rPr lang="en-US" sz="2400"/>
              <a:t>Login and SignUp page are developed using angular model driven form and the functions for the login and signup are written in their corresponding ts file.</a:t>
            </a:r>
            <a:endParaRPr lang="en-US" sz="2400"/>
          </a:p>
          <a:p>
            <a:endParaRPr lang="en-US" sz="2400"/>
          </a:p>
          <a:p>
            <a:r>
              <a:rPr lang="en-US" sz="2400"/>
              <a:t>There is one common class and service class for both doctor and patient.</a:t>
            </a:r>
            <a:endParaRPr lang="en-US" sz="240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Doctor Sign Up Page</a:t>
            </a:r>
            <a:endParaRPr lang="en-IN" sz="3600" b="1" u="sng"/>
          </a:p>
        </p:txBody>
      </p:sp>
      <p:pic>
        <p:nvPicPr>
          <p:cNvPr id="5" name="Content Placeholder 4"/>
          <p:cNvPicPr>
            <a:picLocks noGrp="1" noChangeAspect="1"/>
          </p:cNvPicPr>
          <p:nvPr>
            <p:ph idx="1"/>
          </p:nvPr>
        </p:nvPicPr>
        <p:blipFill>
          <a:blip r:embed="rId1"/>
          <a:stretch>
            <a:fillRect/>
          </a:stretch>
        </p:blipFill>
        <p:spPr>
          <a:xfrm>
            <a:off x="838201" y="1099530"/>
            <a:ext cx="9261296" cy="5280721"/>
          </a:xfr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Doctor Sign Up Page</a:t>
            </a:r>
            <a:endParaRPr lang="en-IN" sz="3600" b="1" u="sng"/>
          </a:p>
        </p:txBody>
      </p:sp>
      <p:pic>
        <p:nvPicPr>
          <p:cNvPr id="7" name="Content Placeholder 6"/>
          <p:cNvPicPr>
            <a:picLocks noGrp="1" noChangeAspect="1"/>
          </p:cNvPicPr>
          <p:nvPr>
            <p:ph idx="1"/>
          </p:nvPr>
        </p:nvPicPr>
        <p:blipFill>
          <a:blip r:embed="rId1"/>
          <a:stretch>
            <a:fillRect/>
          </a:stretch>
        </p:blipFill>
        <p:spPr>
          <a:xfrm>
            <a:off x="848473" y="1140314"/>
            <a:ext cx="9302393" cy="5301583"/>
          </a:xfr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a:latin typeface="Times New Roman" panose="02020603050405020304" charset="0"/>
                <a:cs typeface="Times New Roman" panose="02020603050405020304" charset="0"/>
              </a:rPr>
              <a:t>Team Members are:</a:t>
            </a:r>
            <a:endParaRPr lang="en-IN" altLang="en-US" sz="3200"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pPr marL="0" indent="0">
              <a:buNone/>
            </a:pPr>
            <a:r>
              <a:rPr lang="en-IN" altLang="en-US" sz="1800">
                <a:latin typeface="Times New Roman" panose="02020603050405020304" charset="0"/>
                <a:cs typeface="Times New Roman" panose="02020603050405020304" charset="0"/>
              </a:rPr>
              <a:t>Deepti Singh                                          </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Dhivyaadarshini Sa</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Dasari Naga Lakshmi</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Gavvala Nikhil</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Gokul Ravichandran</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Guddeti Venkata Yogananda Reddy</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Gurram Harshavardhan</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J Priya</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Jayaprabha K</a:t>
            </a:r>
            <a:endParaRPr lang="en-IN" altLang="en-US" sz="1800">
              <a:latin typeface="Times New Roman" panose="02020603050405020304" charset="0"/>
              <a:cs typeface="Times New Roman" panose="02020603050405020304" charset="0"/>
            </a:endParaRPr>
          </a:p>
          <a:p>
            <a:pPr marL="0" indent="0">
              <a:buNone/>
            </a:pPr>
            <a:r>
              <a:rPr lang="en-IN" altLang="en-US" sz="1800">
                <a:latin typeface="Times New Roman" panose="02020603050405020304" charset="0"/>
                <a:cs typeface="Times New Roman" panose="02020603050405020304" charset="0"/>
              </a:rPr>
              <a:t>K Gokulaprasad</a:t>
            </a:r>
            <a:endParaRPr lang="en-IN" altLang="en-US" sz="1800">
              <a:latin typeface="Times New Roman" panose="02020603050405020304" charset="0"/>
              <a:cs typeface="Times New Roman" panose="02020603050405020304" charset="0"/>
            </a:endParaRPr>
          </a:p>
          <a:p>
            <a:pPr marL="0" indent="0">
              <a:buNone/>
            </a:pPr>
            <a:endParaRPr lang="en-IN"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Doctor Login Page</a:t>
            </a:r>
            <a:endParaRPr lang="en-IN" sz="3600" b="1" u="sng"/>
          </a:p>
        </p:txBody>
      </p:sp>
      <p:sp>
        <p:nvSpPr>
          <p:cNvPr id="4" name="Content Placeholder 3"/>
          <p:cNvSpPr>
            <a:spLocks noGrp="1"/>
          </p:cNvSpPr>
          <p:nvPr>
            <p:ph idx="1"/>
          </p:nvPr>
        </p:nvSpPr>
        <p:spPr/>
        <p:txBody>
          <a:bodyPr/>
          <a:lstStyle/>
          <a:p>
            <a:endParaRPr lang="en-IN"/>
          </a:p>
        </p:txBody>
      </p:sp>
      <p:pic>
        <p:nvPicPr>
          <p:cNvPr id="6" name="Picture 5"/>
          <p:cNvPicPr>
            <a:picLocks noChangeAspect="1"/>
          </p:cNvPicPr>
          <p:nvPr/>
        </p:nvPicPr>
        <p:blipFill>
          <a:blip r:embed="rId1"/>
          <a:stretch>
            <a:fillRect/>
          </a:stretch>
        </p:blipFill>
        <p:spPr>
          <a:xfrm>
            <a:off x="838200" y="1150705"/>
            <a:ext cx="10031858" cy="5260369"/>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Doctor Login Page</a:t>
            </a:r>
            <a:endParaRPr lang="en-IN" sz="3600" b="1" u="sng"/>
          </a:p>
        </p:txBody>
      </p:sp>
      <p:pic>
        <p:nvPicPr>
          <p:cNvPr id="5" name="Content Placeholder 4"/>
          <p:cNvPicPr>
            <a:picLocks noGrp="1" noChangeAspect="1"/>
          </p:cNvPicPr>
          <p:nvPr>
            <p:ph idx="1"/>
          </p:nvPr>
        </p:nvPicPr>
        <p:blipFill>
          <a:blip r:embed="rId1"/>
          <a:stretch>
            <a:fillRect/>
          </a:stretch>
        </p:blipFill>
        <p:spPr>
          <a:xfrm>
            <a:off x="920392" y="1157804"/>
            <a:ext cx="9661989" cy="5479302"/>
          </a:xfr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Patient Sign Up Page</a:t>
            </a:r>
            <a:endParaRPr lang="en-IN" sz="3600" b="1" u="sng"/>
          </a:p>
        </p:txBody>
      </p:sp>
      <p:pic>
        <p:nvPicPr>
          <p:cNvPr id="7" name="Content Placeholder 6"/>
          <p:cNvPicPr>
            <a:picLocks noGrp="1" noChangeAspect="1"/>
          </p:cNvPicPr>
          <p:nvPr>
            <p:ph idx="1"/>
          </p:nvPr>
        </p:nvPicPr>
        <p:blipFill>
          <a:blip r:embed="rId1"/>
          <a:stretch>
            <a:fillRect/>
          </a:stretch>
        </p:blipFill>
        <p:spPr>
          <a:xfrm>
            <a:off x="841132" y="1178352"/>
            <a:ext cx="9463847" cy="5109431"/>
          </a:xfr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Patient Sign Up Page</a:t>
            </a:r>
            <a:endParaRPr lang="en-IN" sz="3600" b="1" u="sng"/>
          </a:p>
        </p:txBody>
      </p:sp>
      <p:pic>
        <p:nvPicPr>
          <p:cNvPr id="6" name="Content Placeholder 5"/>
          <p:cNvPicPr>
            <a:picLocks noGrp="1" noChangeAspect="1"/>
          </p:cNvPicPr>
          <p:nvPr>
            <p:ph idx="1"/>
          </p:nvPr>
        </p:nvPicPr>
        <p:blipFill>
          <a:blip r:embed="rId1"/>
          <a:stretch>
            <a:fillRect/>
          </a:stretch>
        </p:blipFill>
        <p:spPr>
          <a:xfrm>
            <a:off x="920392" y="1292172"/>
            <a:ext cx="9405135" cy="5139450"/>
          </a:xfr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Patient Login Page</a:t>
            </a:r>
            <a:endParaRPr lang="en-IN" sz="3600" b="1" u="sng"/>
          </a:p>
        </p:txBody>
      </p:sp>
      <p:pic>
        <p:nvPicPr>
          <p:cNvPr id="9" name="Content Placeholder 8"/>
          <p:cNvPicPr>
            <a:picLocks noGrp="1" noChangeAspect="1"/>
          </p:cNvPicPr>
          <p:nvPr>
            <p:ph idx="1"/>
          </p:nvPr>
        </p:nvPicPr>
        <p:blipFill>
          <a:blip r:embed="rId1"/>
          <a:stretch>
            <a:fillRect/>
          </a:stretch>
        </p:blipFill>
        <p:spPr>
          <a:xfrm>
            <a:off x="756007" y="1150589"/>
            <a:ext cx="9148281" cy="5137196"/>
          </a:xfr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007" y="0"/>
            <a:ext cx="10515600" cy="1325563"/>
          </a:xfrm>
        </p:spPr>
        <p:txBody>
          <a:bodyPr>
            <a:normAutofit/>
          </a:bodyPr>
          <a:lstStyle/>
          <a:p>
            <a:r>
              <a:rPr lang="en-US" sz="3600" b="1" u="sng"/>
              <a:t>Patient Login Page</a:t>
            </a:r>
            <a:endParaRPr lang="en-IN" sz="3600" b="1" u="sng"/>
          </a:p>
        </p:txBody>
      </p:sp>
      <p:pic>
        <p:nvPicPr>
          <p:cNvPr id="6" name="Content Placeholder 5"/>
          <p:cNvPicPr>
            <a:picLocks noGrp="1" noChangeAspect="1"/>
          </p:cNvPicPr>
          <p:nvPr>
            <p:ph idx="1"/>
          </p:nvPr>
        </p:nvPicPr>
        <p:blipFill>
          <a:blip r:embed="rId1"/>
          <a:stretch>
            <a:fillRect/>
          </a:stretch>
        </p:blipFill>
        <p:spPr>
          <a:xfrm>
            <a:off x="838200" y="1160862"/>
            <a:ext cx="9816101" cy="5301582"/>
          </a:xfr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a:t>
            </a:r>
            <a:endParaRPr lang="en-IN" sz="2500">
              <a:latin typeface="Times New Roman" panose="02020603050405020304" charset="0"/>
              <a:cs typeface="Times New Roman" panose="02020603050405020304" charset="0"/>
            </a:endParaRPr>
          </a:p>
        </p:txBody>
      </p:sp>
      <p:sp>
        <p:nvSpPr>
          <p:cNvPr id="4" name="Content Placeholder 3"/>
          <p:cNvSpPr>
            <a:spLocks noGrp="1"/>
          </p:cNvSpPr>
          <p:nvPr>
            <p:ph idx="1"/>
          </p:nvPr>
        </p:nvSpPr>
        <p:spPr/>
        <p:txBody>
          <a:bodyPr>
            <a:normAutofit/>
          </a:bodyPr>
          <a:lstStyle/>
          <a:p>
            <a:r>
              <a:rPr lang="en-IN" sz="2500">
                <a:latin typeface="Times New Roman" panose="02020603050405020304" charset="0"/>
                <a:cs typeface="Times New Roman" panose="02020603050405020304" charset="0"/>
              </a:rPr>
              <a:t>Admin holds the keyrole in the Hospital Management System</a:t>
            </a:r>
            <a:endParaRPr lang="en-IN" sz="2500">
              <a:latin typeface="Times New Roman" panose="02020603050405020304" charset="0"/>
              <a:cs typeface="Times New Roman" panose="02020603050405020304" charset="0"/>
            </a:endParaRPr>
          </a:p>
          <a:p>
            <a:r>
              <a:rPr lang="en-US" sz="2500" b="0" i="0">
                <a:effectLst/>
                <a:latin typeface="Times New Roman" panose="02020603050405020304" charset="0"/>
                <a:cs typeface="Times New Roman" panose="02020603050405020304" charset="0"/>
              </a:rPr>
              <a:t>the key responsibilities and functionalities to be implemented by Admin are:</a:t>
            </a:r>
            <a:endParaRPr lang="en-US" sz="2500" b="0" i="0">
              <a:effectLst/>
              <a:latin typeface="Times New Roman" panose="02020603050405020304" charset="0"/>
              <a:cs typeface="Times New Roman" panose="02020603050405020304" charset="0"/>
            </a:endParaRPr>
          </a:p>
          <a:p>
            <a:pPr marL="0" indent="0">
              <a:buNone/>
            </a:pPr>
            <a:endParaRPr lang="en-US" sz="2500" b="0" i="0">
              <a:effectLst/>
              <a:latin typeface="Times New Roman" panose="02020603050405020304" charset="0"/>
              <a:cs typeface="Times New Roman" panose="02020603050405020304" charset="0"/>
            </a:endParaRPr>
          </a:p>
          <a:p>
            <a:pPr>
              <a:buFont typeface="Wingdings" panose="05000000000000000000" pitchFamily="2" charset="2"/>
              <a:buChar char="Ø"/>
            </a:pPr>
            <a:r>
              <a:rPr lang="en-US" sz="2000" b="0" i="0">
                <a:effectLst/>
                <a:latin typeface="Times New Roman" panose="02020603050405020304" charset="0"/>
                <a:cs typeface="Times New Roman" panose="02020603050405020304" charset="0"/>
              </a:rPr>
              <a:t>The admin module can register, view</a:t>
            </a:r>
            <a:r>
              <a:rPr lang="en-US" sz="2000">
                <a:latin typeface="Times New Roman" panose="02020603050405020304" charset="0"/>
                <a:cs typeface="Times New Roman" panose="02020603050405020304" charset="0"/>
              </a:rPr>
              <a:t>, </a:t>
            </a:r>
            <a:r>
              <a:rPr lang="en-US" sz="2000" b="0" i="0">
                <a:effectLst/>
                <a:latin typeface="Times New Roman" panose="02020603050405020304" charset="0"/>
                <a:cs typeface="Times New Roman" panose="02020603050405020304" charset="0"/>
              </a:rPr>
              <a:t>reject</a:t>
            </a:r>
            <a:r>
              <a:rPr lang="en-US" sz="2000">
                <a:latin typeface="Times New Roman" panose="02020603050405020304" charset="0"/>
                <a:cs typeface="Times New Roman" panose="02020603050405020304" charset="0"/>
              </a:rPr>
              <a:t>, </a:t>
            </a:r>
            <a:r>
              <a:rPr lang="en-US" sz="2000" b="0" i="0">
                <a:effectLst/>
                <a:latin typeface="Times New Roman" panose="02020603050405020304" charset="0"/>
                <a:cs typeface="Times New Roman" panose="02020603050405020304" charset="0"/>
              </a:rPr>
              <a:t>delete and approve those doctors who applied for job in their hospital.</a:t>
            </a:r>
            <a:endParaRPr lang="en-US" sz="2000" b="0" i="0">
              <a:effectLst/>
              <a:latin typeface="Times New Roman" panose="02020603050405020304" charset="0"/>
              <a:cs typeface="Times New Roman" panose="02020603050405020304" charset="0"/>
            </a:endParaRPr>
          </a:p>
          <a:p>
            <a:pPr>
              <a:buFont typeface="Wingdings" panose="05000000000000000000" pitchFamily="2" charset="2"/>
              <a:buChar char="Ø"/>
            </a:pPr>
            <a:r>
              <a:rPr lang="en-US" sz="2000" b="0" i="0">
                <a:effectLst/>
                <a:latin typeface="Times New Roman" panose="02020603050405020304" charset="0"/>
                <a:cs typeface="Times New Roman" panose="02020603050405020304" charset="0"/>
              </a:rPr>
              <a:t>Admin can admit, view</a:t>
            </a:r>
            <a:r>
              <a:rPr lang="en-US" sz="2000">
                <a:latin typeface="Times New Roman" panose="02020603050405020304" charset="0"/>
                <a:cs typeface="Times New Roman" panose="02020603050405020304" charset="0"/>
              </a:rPr>
              <a:t>, </a:t>
            </a:r>
            <a:r>
              <a:rPr lang="en-US" sz="2000" b="0" i="0">
                <a:effectLst/>
                <a:latin typeface="Times New Roman" panose="02020603050405020304" charset="0"/>
                <a:cs typeface="Times New Roman" panose="02020603050405020304" charset="0"/>
              </a:rPr>
              <a:t>approve</a:t>
            </a:r>
            <a:r>
              <a:rPr lang="en-US" sz="2000">
                <a:latin typeface="Times New Roman" panose="02020603050405020304" charset="0"/>
                <a:cs typeface="Times New Roman" panose="02020603050405020304" charset="0"/>
              </a:rPr>
              <a:t>, </a:t>
            </a:r>
            <a:r>
              <a:rPr lang="en-US" sz="2000" b="0" i="0">
                <a:effectLst/>
                <a:latin typeface="Times New Roman" panose="02020603050405020304" charset="0"/>
                <a:cs typeface="Times New Roman" panose="02020603050405020304" charset="0"/>
              </a:rPr>
              <a:t>reject and discharge patient when treatment is done.</a:t>
            </a:r>
            <a:endParaRPr lang="en-US" sz="2000" b="0" i="0">
              <a:effectLst/>
              <a:latin typeface="Times New Roman" panose="02020603050405020304" charset="0"/>
              <a:cs typeface="Times New Roman" panose="02020603050405020304" charset="0"/>
            </a:endParaRPr>
          </a:p>
          <a:p>
            <a:pPr>
              <a:buFont typeface="Wingdings" panose="05000000000000000000" pitchFamily="2" charset="2"/>
              <a:buChar char="Ø"/>
            </a:pPr>
            <a:r>
              <a:rPr lang="en-US" sz="2000" b="0" i="0">
                <a:effectLst/>
                <a:latin typeface="Times New Roman" panose="02020603050405020304" charset="0"/>
                <a:cs typeface="Times New Roman" panose="02020603050405020304" charset="0"/>
              </a:rPr>
              <a:t>Can </a:t>
            </a:r>
            <a:r>
              <a:rPr lang="en-US" sz="2000">
                <a:latin typeface="Times New Roman" panose="02020603050405020304" charset="0"/>
                <a:cs typeface="Times New Roman" panose="02020603050405020304" charset="0"/>
              </a:rPr>
              <a:t>g</a:t>
            </a:r>
            <a:r>
              <a:rPr lang="en-US" sz="2000" b="0" i="0">
                <a:effectLst/>
                <a:latin typeface="Times New Roman" panose="02020603050405020304" charset="0"/>
                <a:cs typeface="Times New Roman" panose="02020603050405020304" charset="0"/>
              </a:rPr>
              <a:t>enerate and download Invoice according to medicine cost, room charge, doctor charge and other charge.</a:t>
            </a:r>
            <a:endParaRPr lang="en-US" sz="2000" b="0" i="0">
              <a:effectLst/>
              <a:latin typeface="Times New Roman" panose="02020603050405020304" charset="0"/>
              <a:cs typeface="Times New Roman" panose="02020603050405020304" charset="0"/>
            </a:endParaRPr>
          </a:p>
          <a:p>
            <a:pPr>
              <a:buFont typeface="Wingdings" panose="05000000000000000000" pitchFamily="2" charset="2"/>
              <a:buChar char="Ø"/>
            </a:pPr>
            <a:r>
              <a:rPr lang="en-US" sz="2000" b="0" i="0">
                <a:effectLst/>
                <a:latin typeface="Times New Roman" panose="02020603050405020304" charset="0"/>
                <a:cs typeface="Times New Roman" panose="02020603050405020304" charset="0"/>
              </a:rPr>
              <a:t>Can view, book</a:t>
            </a:r>
            <a:r>
              <a:rPr lang="en-US" sz="2000">
                <a:latin typeface="Times New Roman" panose="02020603050405020304" charset="0"/>
                <a:cs typeface="Times New Roman" panose="02020603050405020304" charset="0"/>
              </a:rPr>
              <a:t>, </a:t>
            </a:r>
            <a:r>
              <a:rPr lang="en-US" sz="2000" b="0" i="0">
                <a:effectLst/>
                <a:latin typeface="Times New Roman" panose="02020603050405020304" charset="0"/>
                <a:cs typeface="Times New Roman" panose="02020603050405020304" charset="0"/>
              </a:rPr>
              <a:t>approve Appointment from patient</a:t>
            </a:r>
            <a:r>
              <a:rPr lang="en-US" sz="1800" b="0" i="0">
                <a:effectLst/>
                <a:latin typeface="Times New Roman" panose="02020603050405020304" charset="0"/>
                <a:cs typeface="Times New Roman" panose="02020603050405020304" charset="0"/>
              </a:rPr>
              <a:t>.</a:t>
            </a:r>
            <a:endParaRPr lang="en-IN" sz="1800">
              <a:latin typeface="Times New Roman" panose="02020603050405020304" charset="0"/>
              <a:cs typeface="Times New Roman" panose="02020603050405020304" charset="0"/>
            </a:endParaRPr>
          </a:p>
          <a:p>
            <a:endParaRPr lang="en-US" sz="2500" b="0" i="0">
              <a:effectLst/>
              <a:latin typeface="Times New Roman" panose="02020603050405020304" charset="0"/>
              <a:cs typeface="Times New Roman" panose="02020603050405020304" charset="0"/>
            </a:endParaRPr>
          </a:p>
          <a:p>
            <a:pPr marL="0" indent="0">
              <a:buNone/>
            </a:pPr>
            <a:endParaRPr lang="en-IN" sz="2500">
              <a:latin typeface="Times New Roman" panose="02020603050405020304" charset="0"/>
              <a:cs typeface="Times New Roman" panose="0202060305040502030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Modules</a:t>
            </a:r>
            <a:endParaRPr lang="en-IN" sz="25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IN" sz="4000"/>
              <a:t>Admin and doctor Relationship:</a:t>
            </a:r>
            <a:endParaRPr lang="en-IN" sz="4000"/>
          </a:p>
          <a:p>
            <a:pPr>
              <a:buFont typeface="Wingdings" panose="05000000000000000000" pitchFamily="2" charset="2"/>
              <a:buChar char="§"/>
            </a:pPr>
            <a:r>
              <a:rPr lang="en-IN"/>
              <a:t>As you know the admin need to control the entire hospital management system, as expected there will be the relationship between admin and doctor</a:t>
            </a:r>
            <a:endParaRPr lang="en-IN"/>
          </a:p>
          <a:p>
            <a:pPr>
              <a:buFont typeface="Wingdings" panose="05000000000000000000" pitchFamily="2" charset="2"/>
              <a:buChar char="§"/>
            </a:pPr>
            <a:r>
              <a:rPr lang="en-IN"/>
              <a:t>Doctor: In this section the admin manages the doctor</a:t>
            </a:r>
            <a:endParaRPr lang="en-IN"/>
          </a:p>
          <a:p>
            <a:pPr>
              <a:buFont typeface="Wingdings" panose="05000000000000000000" pitchFamily="2" charset="2"/>
              <a:buChar char="§"/>
            </a:pPr>
            <a:r>
              <a:rPr lang="en-IN"/>
              <a:t>The manages are meant to appoint the doctor</a:t>
            </a:r>
            <a:endParaRPr lang="en-IN"/>
          </a:p>
          <a:p>
            <a:pPr>
              <a:buFont typeface="Wingdings" panose="05000000000000000000" pitchFamily="2" charset="2"/>
              <a:buChar char="§"/>
            </a:pPr>
            <a:r>
              <a:rPr lang="en-IN"/>
              <a:t>To reject the doctor if there’s any problem with doctor</a:t>
            </a:r>
            <a:endParaRPr lang="en-IN"/>
          </a:p>
          <a:p>
            <a:pPr>
              <a:buFont typeface="Wingdings" panose="05000000000000000000" pitchFamily="2" charset="2"/>
              <a:buChar char="§"/>
            </a:pPr>
            <a:r>
              <a:rPr lang="en-IN"/>
              <a:t>And we can even reject the doctor if we don’t like the application</a:t>
            </a:r>
            <a:endParaRPr lang="en-IN"/>
          </a:p>
          <a:p>
            <a:pPr marL="0" indent="0">
              <a:buNone/>
            </a:pPr>
            <a:endParaRPr lang="en-IN"/>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Modules contd.</a:t>
            </a:r>
            <a:endParaRPr lang="en-IN" sz="25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IN"/>
              <a:t>View Doctor List:</a:t>
            </a:r>
            <a:endParaRPr lang="en-IN"/>
          </a:p>
          <a:p>
            <a:pPr>
              <a:buFont typeface="Wingdings" panose="05000000000000000000" pitchFamily="2" charset="2"/>
              <a:buChar char="§"/>
            </a:pPr>
            <a:r>
              <a:rPr lang="en-IN"/>
              <a:t>In this section the admin can view the list of the doctors</a:t>
            </a:r>
            <a:endParaRPr lang="en-IN"/>
          </a:p>
          <a:p>
            <a:pPr>
              <a:buFont typeface="Wingdings" panose="05000000000000000000" pitchFamily="2" charset="2"/>
              <a:buChar char="§"/>
            </a:pPr>
            <a:r>
              <a:rPr lang="en-IN"/>
              <a:t>He can see the entire database of every doctor in the view Doctor list</a:t>
            </a:r>
            <a:endParaRPr lang="en-IN"/>
          </a:p>
          <a:p>
            <a:pPr>
              <a:buFont typeface="Wingdings" panose="05000000000000000000" pitchFamily="2" charset="2"/>
              <a:buChar char="§"/>
            </a:pPr>
            <a:r>
              <a:rPr lang="en-IN"/>
              <a:t>You can see the specialization of the doctor if we want to assign the doctor to a patient</a:t>
            </a:r>
            <a:endParaRPr lang="en-IN"/>
          </a:p>
          <a:p>
            <a:pPr>
              <a:buFont typeface="Wingdings" panose="05000000000000000000" pitchFamily="2" charset="2"/>
              <a:buChar char="§"/>
            </a:pPr>
            <a:r>
              <a:rPr lang="en-IN"/>
              <a:t>For convenience purpose we added the apply for doctor option in the admin if he want to consult the admin and fill his application.</a:t>
            </a:r>
            <a:endParaRPr lang="en-IN"/>
          </a:p>
          <a:p>
            <a:pPr>
              <a:buFont typeface="Wingdings" panose="05000000000000000000" pitchFamily="2" charset="2"/>
              <a:buChar char="§"/>
            </a:pPr>
            <a:r>
              <a:rPr lang="en-IN"/>
              <a:t>The registration of doctor can be done in admin also.</a:t>
            </a:r>
            <a:endParaRPr lang="en-IN"/>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Modules contd.</a:t>
            </a:r>
            <a:endParaRPr lang="en-IN" sz="2500"/>
          </a:p>
        </p:txBody>
      </p:sp>
      <p:sp>
        <p:nvSpPr>
          <p:cNvPr id="3" name="Content Placeholder 2"/>
          <p:cNvSpPr>
            <a:spLocks noGrp="1"/>
          </p:cNvSpPr>
          <p:nvPr>
            <p:ph idx="1"/>
          </p:nvPr>
        </p:nvSpPr>
        <p:spPr/>
        <p:txBody>
          <a:bodyPr>
            <a:normAutofit lnSpcReduction="10000"/>
          </a:bodyPr>
          <a:lstStyle/>
          <a:p>
            <a:r>
              <a:rPr lang="en-US"/>
              <a:t>approve those doctors who applied for job in the admin </a:t>
            </a:r>
            <a:endParaRPr lang="en-US"/>
          </a:p>
          <a:p>
            <a:r>
              <a:rPr lang="en-US"/>
              <a:t>To approve the doctor we added a button in the view doctors list</a:t>
            </a:r>
            <a:endParaRPr lang="en-US"/>
          </a:p>
          <a:p>
            <a:r>
              <a:rPr lang="en-US"/>
              <a:t>This function is done  in a way that when the admin wanted to appoint or recruit a doctor  and clicks the approve button then it updates the pending to approved in the database </a:t>
            </a:r>
            <a:endParaRPr lang="en-US"/>
          </a:p>
          <a:p>
            <a:r>
              <a:rPr lang="en-US"/>
              <a:t>And it reflects in the view Doctor list </a:t>
            </a:r>
            <a:endParaRPr lang="en-US"/>
          </a:p>
          <a:p>
            <a:r>
              <a:rPr lang="en-US"/>
              <a:t>In this way the Doctor is approved.</a:t>
            </a:r>
            <a:endParaRPr lang="en-US"/>
          </a:p>
          <a:p>
            <a:r>
              <a:rPr lang="en-US"/>
              <a:t>If the admin didn’t like the doctor and want to reject him then he can simply press the reject button and at the backend the pending status will be converted into rejected</a:t>
            </a:r>
            <a:endParaRPr lang="en-IN"/>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Times New Roman" panose="02020603050405020304" charset="0"/>
                <a:cs typeface="Times New Roman" panose="02020603050405020304" charset="0"/>
              </a:rPr>
              <a:t>OBJECTIVE:</a:t>
            </a:r>
            <a:endParaRPr lang="en-IN" altLang="en-US">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pPr marL="0" indent="0">
              <a:buNone/>
            </a:pPr>
            <a:r>
              <a:rPr lang="en-IN" altLang="en-US"/>
              <a:t>                </a:t>
            </a:r>
            <a:r>
              <a:rPr lang="en-IN" altLang="en-US">
                <a:latin typeface="Times New Roman" panose="02020603050405020304" charset="0"/>
                <a:cs typeface="Times New Roman" panose="02020603050405020304" charset="0"/>
              </a:rPr>
              <a:t>  </a:t>
            </a:r>
            <a:endParaRPr lang="en-IN" altLang="en-US">
              <a:latin typeface="Times New Roman" panose="02020603050405020304" charset="0"/>
              <a:cs typeface="Times New Roman" panose="02020603050405020304" charset="0"/>
            </a:endParaRPr>
          </a:p>
          <a:p>
            <a:pPr marL="0" indent="0">
              <a:buNone/>
            </a:pPr>
            <a:endParaRPr lang="en-IN" altLang="en-US" sz="1800">
              <a:latin typeface="Times New Roman" panose="02020603050405020304" charset="0"/>
              <a:cs typeface="Times New Roman" panose="02020603050405020304" charset="0"/>
              <a:sym typeface="+mn-ea"/>
            </a:endParaRPr>
          </a:p>
          <a:p>
            <a:pPr marL="0" indent="0">
              <a:buNone/>
            </a:pPr>
            <a:endParaRPr lang="en-IN" altLang="en-US" sz="1800">
              <a:latin typeface="Times New Roman" panose="02020603050405020304" charset="0"/>
              <a:cs typeface="Times New Roman" panose="02020603050405020304" charset="0"/>
              <a:sym typeface="+mn-ea"/>
            </a:endParaRPr>
          </a:p>
          <a:p>
            <a:pPr marL="0" indent="0">
              <a:buNone/>
            </a:pPr>
            <a:r>
              <a:rPr lang="en-IN" altLang="en-US">
                <a:latin typeface="Times New Roman" panose="02020603050405020304" charset="0"/>
                <a:cs typeface="Times New Roman" panose="02020603050405020304" charset="0"/>
              </a:rPr>
              <a:t>                    </a:t>
            </a:r>
            <a:r>
              <a:rPr lang="en-GB" sz="1800">
                <a:latin typeface="Times New Roman" panose="02020603050405020304" charset="0"/>
                <a:cs typeface="Times New Roman" panose="02020603050405020304" charset="0"/>
                <a:sym typeface="+mn-ea"/>
              </a:rPr>
              <a:t>Main objectives of a Hospital Management System are to design a system for better patient care.Reduce hospital operating costs, so it helps prevent some of these expenses by automating bureaucratic process such as inventory and laboratory management, as well as patient registration. With the introduction of HCM in the hospital, the customer experience will improve by default. As a result, the process of registration, appointments, monitoring the doctors’ schedule, obtaining result, and much more are digitized.</a:t>
            </a:r>
            <a:endParaRPr sz="1800">
              <a:latin typeface="Times New Roman" panose="02020603050405020304" charset="0"/>
              <a:cs typeface="Times New Roman" panose="02020603050405020304" charset="0"/>
            </a:endParaRPr>
          </a:p>
          <a:p>
            <a:pPr marL="0" indent="0">
              <a:buNone/>
            </a:pPr>
            <a:endParaRPr lang="en-IN" altLang="en-US" sz="18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Modules contd.</a:t>
            </a:r>
            <a:endParaRPr lang="en-IN" sz="2500"/>
          </a:p>
        </p:txBody>
      </p:sp>
      <p:sp>
        <p:nvSpPr>
          <p:cNvPr id="3" name="Content Placeholder 2"/>
          <p:cNvSpPr>
            <a:spLocks noGrp="1"/>
          </p:cNvSpPr>
          <p:nvPr>
            <p:ph idx="1"/>
          </p:nvPr>
        </p:nvSpPr>
        <p:spPr/>
        <p:txBody>
          <a:bodyPr/>
          <a:lstStyle/>
          <a:p>
            <a:r>
              <a:rPr lang="en-IN"/>
              <a:t>Then the backend updates the database as “rejected” the doctor</a:t>
            </a:r>
            <a:endParaRPr lang="en-IN"/>
          </a:p>
          <a:p>
            <a:r>
              <a:rPr lang="en-IN"/>
              <a:t>But we made the view Doctor List to show the doctor even we rejected because if there’s any need we can approve them again</a:t>
            </a:r>
            <a:endParaRPr lang="en-IN"/>
          </a:p>
          <a:p>
            <a:r>
              <a:rPr lang="en-IN"/>
              <a:t>If we definitely we want to delete the person then we added a delete button </a:t>
            </a:r>
            <a:endParaRPr lang="en-IN"/>
          </a:p>
          <a:p>
            <a:r>
              <a:rPr lang="en-IN"/>
              <a:t>This delete button has given the delete function and deletes the entire database of the particular doctor</a:t>
            </a:r>
            <a:endParaRPr lang="en-IN"/>
          </a:p>
          <a:p>
            <a:r>
              <a:rPr lang="en-IN"/>
              <a:t>In this way the doctor module is controlled in admin</a:t>
            </a:r>
            <a:endParaRPr lang="en-IN"/>
          </a:p>
          <a:p>
            <a:pPr marL="0" indent="0">
              <a:buNone/>
            </a:pPr>
            <a:endParaRPr lang="en-IN"/>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modules contd.</a:t>
            </a:r>
            <a:endParaRPr lang="en-IN" sz="25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IN" sz="4000"/>
              <a:t>Admin and Patient Relationship:</a:t>
            </a:r>
            <a:endParaRPr lang="en-IN" sz="4000"/>
          </a:p>
          <a:p>
            <a:r>
              <a:rPr lang="en-IN"/>
              <a:t>View Patient List:</a:t>
            </a:r>
            <a:endParaRPr lang="en-IN"/>
          </a:p>
          <a:p>
            <a:pPr>
              <a:buFont typeface="Wingdings" panose="05000000000000000000" pitchFamily="2" charset="2"/>
              <a:buChar char="§"/>
            </a:pPr>
            <a:r>
              <a:rPr lang="en-IN"/>
              <a:t>In this we gave to viewPatient function to fetch all the details of the Patients</a:t>
            </a:r>
            <a:endParaRPr lang="en-IN"/>
          </a:p>
          <a:p>
            <a:pPr>
              <a:buFont typeface="Wingdings" panose="05000000000000000000" pitchFamily="2" charset="2"/>
              <a:buChar char="§"/>
            </a:pPr>
            <a:r>
              <a:rPr lang="en-IN"/>
              <a:t>The patient need to be approved by the admin first</a:t>
            </a:r>
            <a:endParaRPr lang="en-IN"/>
          </a:p>
          <a:p>
            <a:pPr>
              <a:buFont typeface="Wingdings" panose="05000000000000000000" pitchFamily="2" charset="2"/>
              <a:buChar char="§"/>
            </a:pPr>
            <a:r>
              <a:rPr lang="en-IN"/>
              <a:t>To admit the patient we created the admit button in the viewPatientList to admit the patient or not</a:t>
            </a:r>
            <a:endParaRPr lang="en-IN"/>
          </a:p>
          <a:p>
            <a:pPr>
              <a:buFont typeface="Wingdings" panose="05000000000000000000" pitchFamily="2" charset="2"/>
              <a:buChar char="§"/>
            </a:pPr>
            <a:r>
              <a:rPr lang="en-IN"/>
              <a:t>Or if the hospital doesn’t have the specific doctors to deal with problem of the patient we have reject button to reject the patient</a:t>
            </a:r>
            <a:endParaRPr lang="en-IN"/>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500">
                <a:latin typeface="Times New Roman" panose="02020603050405020304" charset="0"/>
                <a:cs typeface="Times New Roman" panose="02020603050405020304" charset="0"/>
              </a:rPr>
              <a:t>Admin Module contd.</a:t>
            </a:r>
            <a:endParaRPr lang="en-IN" sz="25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IN"/>
              <a:t>When the admin clicks on the admit button the backend updates the database of the patient</a:t>
            </a:r>
            <a:endParaRPr lang="en-IN"/>
          </a:p>
          <a:p>
            <a:r>
              <a:rPr lang="en-IN"/>
              <a:t>Where the pstatus (or) patient Status updated as admitted .</a:t>
            </a:r>
            <a:endParaRPr lang="en-IN"/>
          </a:p>
          <a:p>
            <a:r>
              <a:rPr lang="en-IN"/>
              <a:t>In this way the admin can see the status in the viewPatientList and move further</a:t>
            </a:r>
            <a:endParaRPr lang="en-IN"/>
          </a:p>
          <a:p>
            <a:r>
              <a:rPr lang="en-IN"/>
              <a:t>In the same way if he want to reject the he clicks the reject button and the backend updates the database status as rejected.</a:t>
            </a:r>
            <a:endParaRPr lang="en-IN"/>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IN" sz="2500" b="0" i="0" u="none" strike="noStrike" kern="1200" cap="none" spc="0" normalizeH="0" baseline="0" noProof="0">
                <a:ln>
                  <a:noFill/>
                </a:ln>
                <a:solidFill>
                  <a:prstClr val="black"/>
                </a:solidFill>
                <a:effectLst/>
                <a:uLnTx/>
                <a:uFillTx/>
                <a:latin typeface="Times New Roman" panose="02020603050405020304" charset="0"/>
                <a:ea typeface="+mj-ea"/>
                <a:cs typeface="Times New Roman" panose="02020603050405020304" charset="0"/>
              </a:rPr>
              <a:t>Admin Module contd.</a:t>
            </a:r>
            <a:endParaRPr lang="en-IN"/>
          </a:p>
        </p:txBody>
      </p:sp>
      <p:sp>
        <p:nvSpPr>
          <p:cNvPr id="3" name="Content Placeholder 2"/>
          <p:cNvSpPr>
            <a:spLocks noGrp="1"/>
          </p:cNvSpPr>
          <p:nvPr>
            <p:ph idx="1"/>
          </p:nvPr>
        </p:nvSpPr>
        <p:spPr/>
        <p:txBody>
          <a:bodyPr>
            <a:normAutofit fontScale="92500" lnSpcReduction="20000"/>
          </a:bodyPr>
          <a:lstStyle/>
          <a:p>
            <a:r>
              <a:rPr lang="en-IN"/>
              <a:t>If the admin want to entirely discharge  the patient then the admin can enter the consulted page</a:t>
            </a:r>
            <a:endParaRPr lang="en-IN"/>
          </a:p>
          <a:p>
            <a:r>
              <a:rPr lang="en-IN"/>
              <a:t>But before this the patient need to assigned to doctor</a:t>
            </a:r>
            <a:endParaRPr lang="en-IN"/>
          </a:p>
          <a:p>
            <a:pPr marL="0" indent="0">
              <a:buNone/>
            </a:pPr>
            <a:endParaRPr lang="en-IN"/>
          </a:p>
          <a:p>
            <a:pPr>
              <a:buFont typeface="Wingdings" panose="05000000000000000000" pitchFamily="2" charset="2"/>
              <a:buChar char="§"/>
            </a:pPr>
            <a:r>
              <a:rPr lang="en-IN" sz="3800" err="1"/>
              <a:t>DischargePatient Details</a:t>
            </a:r>
            <a:endParaRPr lang="en-IN" sz="3800" err="1"/>
          </a:p>
          <a:p>
            <a:r>
              <a:rPr lang="en-IN"/>
              <a:t>For that the patient is gonna have an appointment.</a:t>
            </a:r>
            <a:endParaRPr lang="en-IN"/>
          </a:p>
          <a:p>
            <a:r>
              <a:rPr lang="en-IN"/>
              <a:t>After the patient is approved for checkup </a:t>
            </a:r>
            <a:endParaRPr lang="en-IN"/>
          </a:p>
          <a:p>
            <a:r>
              <a:rPr lang="en-IN"/>
              <a:t>The admin needs to plan an appointment for the patient </a:t>
            </a:r>
            <a:endParaRPr lang="en-IN"/>
          </a:p>
          <a:p>
            <a:r>
              <a:rPr lang="en-IN"/>
              <a:t>So he assigns the doctor to the patient by checking the respective specialization and disease of the doctor </a:t>
            </a:r>
            <a:endParaRPr lang="en-IN"/>
          </a:p>
          <a:p>
            <a:r>
              <a:rPr lang="en-IN"/>
              <a:t>And assigns the patient to the doctor</a:t>
            </a:r>
            <a:endParaRPr lang="en-IN"/>
          </a:p>
          <a:p>
            <a:pPr marL="0" indent="0">
              <a:buNone/>
            </a:pPr>
            <a:endParaRPr lang="en-IN"/>
          </a:p>
          <a:p>
            <a:endParaRPr lang="en-IN"/>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IN" sz="2500" b="0" i="0" u="none" strike="noStrike" kern="1200" cap="none" spc="0" normalizeH="0" baseline="0" noProof="0">
                <a:ln>
                  <a:noFill/>
                </a:ln>
                <a:solidFill>
                  <a:prstClr val="black"/>
                </a:solidFill>
                <a:effectLst/>
                <a:uLnTx/>
                <a:uFillTx/>
                <a:latin typeface="Times New Roman" panose="02020603050405020304" charset="0"/>
                <a:ea typeface="+mj-ea"/>
                <a:cs typeface="Times New Roman" panose="02020603050405020304" charset="0"/>
              </a:rPr>
              <a:t>Admin Module contd.</a:t>
            </a:r>
            <a:endParaRPr lang="en-IN"/>
          </a:p>
        </p:txBody>
      </p:sp>
      <p:sp>
        <p:nvSpPr>
          <p:cNvPr id="3" name="Content Placeholder 2"/>
          <p:cNvSpPr>
            <a:spLocks noGrp="1"/>
          </p:cNvSpPr>
          <p:nvPr>
            <p:ph idx="1"/>
          </p:nvPr>
        </p:nvSpPr>
        <p:spPr/>
        <p:txBody>
          <a:bodyPr/>
          <a:lstStyle/>
          <a:p>
            <a:r>
              <a:rPr lang="en-IN"/>
              <a:t>This appointing will be done after admitting.</a:t>
            </a:r>
            <a:endParaRPr lang="en-IN"/>
          </a:p>
          <a:p>
            <a:r>
              <a:rPr lang="en-IN"/>
              <a:t>Then once the doctor is consulted with the patient </a:t>
            </a:r>
            <a:endParaRPr lang="en-IN"/>
          </a:p>
          <a:p>
            <a:r>
              <a:rPr lang="en-IN"/>
              <a:t>From the doctor module the database is updated as “consulted “ and the patient appears in the discharge section.</a:t>
            </a:r>
            <a:endParaRPr lang="en-IN"/>
          </a:p>
          <a:p>
            <a:r>
              <a:rPr lang="en-IN"/>
              <a:t>Then the admin can simply discharge the patient by clicking on the discharge patient button.</a:t>
            </a:r>
            <a:endParaRPr lang="en-IN"/>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IN" sz="2500" b="0" i="0" u="none" strike="noStrike" kern="1200" cap="none" spc="0" normalizeH="0" baseline="0" noProof="0">
                <a:ln>
                  <a:noFill/>
                </a:ln>
                <a:solidFill>
                  <a:prstClr val="black"/>
                </a:solidFill>
                <a:effectLst/>
                <a:uLnTx/>
                <a:uFillTx/>
                <a:latin typeface="Times New Roman" panose="02020603050405020304" charset="0"/>
                <a:ea typeface="+mj-ea"/>
                <a:cs typeface="Times New Roman" panose="02020603050405020304" charset="0"/>
              </a:rPr>
              <a:t>Admin Module contd.</a:t>
            </a:r>
            <a:endParaRPr lang="en-IN"/>
          </a:p>
        </p:txBody>
      </p:sp>
      <p:sp>
        <p:nvSpPr>
          <p:cNvPr id="3" name="Content Placeholder 2"/>
          <p:cNvSpPr>
            <a:spLocks noGrp="1"/>
          </p:cNvSpPr>
          <p:nvPr>
            <p:ph idx="1"/>
          </p:nvPr>
        </p:nvSpPr>
        <p:spPr/>
        <p:txBody>
          <a:bodyPr/>
          <a:lstStyle/>
          <a:p>
            <a:r>
              <a:rPr lang="en-IN" err="1"/>
              <a:t>createInvoice</a:t>
            </a:r>
            <a:endParaRPr lang="en-IN"/>
          </a:p>
          <a:p>
            <a:r>
              <a:rPr lang="en-IN"/>
              <a:t>In this we create invoice for the patient who are consulted with the doctor</a:t>
            </a:r>
            <a:endParaRPr lang="en-IN"/>
          </a:p>
          <a:p>
            <a:r>
              <a:rPr lang="en-IN"/>
              <a:t>Here we give all the details of the patient and click the create invoice </a:t>
            </a:r>
            <a:endParaRPr lang="en-IN"/>
          </a:p>
          <a:p>
            <a:r>
              <a:rPr lang="en-IN"/>
              <a:t>And can give it to the patient</a:t>
            </a:r>
            <a:endParaRPr lang="en-IN"/>
          </a:p>
          <a:p>
            <a:r>
              <a:rPr lang="en-IN"/>
              <a:t>And we can discharge the patient and generating the invoice</a:t>
            </a:r>
            <a:endParaRPr lang="en-IN"/>
          </a:p>
          <a:p>
            <a:r>
              <a:rPr lang="en-IN"/>
              <a:t>These are the controls for the admin.</a:t>
            </a:r>
            <a:endParaRPr lang="en-IN"/>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4743" y="1541417"/>
            <a:ext cx="8895805" cy="40626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a:latin typeface="Times New Roman" panose="02020603050405020304" charset="0"/>
                <a:cs typeface="Times New Roman" panose="02020603050405020304" charset="0"/>
              </a:rPr>
              <a:t>DOCTOR MODULE:</a:t>
            </a:r>
            <a:endParaRPr lang="en-US" sz="3000" b="1">
              <a:latin typeface="Times New Roman" panose="02020603050405020304" charset="0"/>
              <a:cs typeface="Times New Roman" panose="02020603050405020304" charset="0"/>
            </a:endParaRPr>
          </a:p>
          <a:p>
            <a:endParaRPr lang="en-US" sz="3000">
              <a:latin typeface="Times New Roman" panose="02020603050405020304" charset="0"/>
              <a:cs typeface="Times New Roman" panose="02020603050405020304" charset="0"/>
            </a:endParaRPr>
          </a:p>
          <a:p>
            <a:r>
              <a:rPr lang="en-US" sz="3000" b="1" u="sng">
                <a:latin typeface="Times New Roman" panose="02020603050405020304" charset="0"/>
                <a:cs typeface="Times New Roman" panose="02020603050405020304" charset="0"/>
              </a:rPr>
              <a:t>Key functions:</a:t>
            </a:r>
            <a:endParaRPr lang="en-US" sz="3000" b="1" u="sng">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US" sz="3000">
                <a:solidFill>
                  <a:schemeClr val="tx1"/>
                </a:solidFill>
              </a:rPr>
              <a:t>Doctor can Login and Signup .</a:t>
            </a:r>
            <a:endParaRPr lang="en-US" sz="3000">
              <a:solidFill>
                <a:schemeClr val="tx1"/>
              </a:solidFill>
            </a:endParaRPr>
          </a:p>
          <a:p>
            <a:pPr marL="457200" indent="-457200">
              <a:buFont typeface="Arial" panose="020B0604020202020204" pitchFamily="34" charset="0"/>
              <a:buChar char="•"/>
            </a:pPr>
            <a:r>
              <a:rPr lang="en-US" sz="3000"/>
              <a:t>Doctor can see the patient list.</a:t>
            </a:r>
            <a:endParaRPr lang="en-US" sz="3000">
              <a:solidFill>
                <a:schemeClr val="tx1"/>
              </a:solidFill>
            </a:endParaRPr>
          </a:p>
          <a:p>
            <a:pPr marL="457200" indent="-457200" algn="just">
              <a:buFont typeface="Arial" panose="020B0604020202020204" pitchFamily="34" charset="0"/>
              <a:buChar char="•"/>
            </a:pPr>
            <a:r>
              <a:rPr lang="en-US" sz="3000">
                <a:solidFill>
                  <a:schemeClr val="tx1"/>
                </a:solidFill>
              </a:rPr>
              <a:t>Doctor can see the Appointment List and Discharge List.</a:t>
            </a:r>
            <a:endParaRPr lang="en-US" sz="3000">
              <a:solidFill>
                <a:schemeClr val="tx1"/>
              </a:solidFill>
            </a:endParaRPr>
          </a:p>
          <a:p>
            <a:pPr marL="457200" indent="-457200">
              <a:buFont typeface="Arial" panose="020B0604020202020204" pitchFamily="34" charset="0"/>
              <a:buChar char="•"/>
            </a:pPr>
            <a:r>
              <a:rPr lang="en-US" sz="3000">
                <a:solidFill>
                  <a:schemeClr val="tx1"/>
                </a:solidFill>
              </a:rPr>
              <a:t>Doctor can DELETE  the Appointment.</a:t>
            </a:r>
            <a:endParaRPr lang="en-US" sz="3000">
              <a:solidFill>
                <a:schemeClr val="tx1"/>
              </a:solidFill>
            </a:endParaRPr>
          </a:p>
          <a:p>
            <a:endParaRPr lang="en-IN">
              <a:latin typeface="Times New Roman" panose="02020603050405020304" charset="0"/>
              <a:cs typeface="Times New Roman" panose="0202060305040502030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rcRect l="1414"/>
          <a:stretch>
            <a:fillRect/>
          </a:stretch>
        </p:blipFill>
        <p:spPr>
          <a:xfrm>
            <a:off x="992777" y="916199"/>
            <a:ext cx="10137767" cy="4648579"/>
          </a:xfrm>
          <a:prstGeom prst="rect">
            <a:avLst/>
          </a:prstGeom>
        </p:spPr>
      </p:pic>
      <p:sp>
        <p:nvSpPr>
          <p:cNvPr id="6" name="TextBox 5"/>
          <p:cNvSpPr txBox="1"/>
          <p:nvPr/>
        </p:nvSpPr>
        <p:spPr>
          <a:xfrm>
            <a:off x="992777" y="613954"/>
            <a:ext cx="404948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DOCTOR FLOW DIAGRAM:</a:t>
            </a:r>
            <a:endParaRPr lang="en-IN"/>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131" y="248194"/>
            <a:ext cx="11573692" cy="6439989"/>
          </a:xfrm>
        </p:spPr>
        <p:txBody>
          <a:bodyPr>
            <a:noAutofit/>
          </a:bodyPr>
          <a:lstStyle/>
          <a:p>
            <a:pPr algn="just">
              <a:lnSpc>
                <a:spcPct val="100000"/>
              </a:lnSpc>
            </a:pPr>
            <a:r>
              <a:rPr lang="en-US" b="1"/>
              <a:t>DESCRIPTION- </a:t>
            </a:r>
            <a:r>
              <a:rPr lang="en-US" sz="2400"/>
              <a:t>The doctor view patients and discharge the patients.</a:t>
            </a:r>
            <a:endParaRPr lang="en-US" sz="2400"/>
          </a:p>
          <a:p>
            <a:pPr>
              <a:lnSpc>
                <a:spcPct val="100000"/>
              </a:lnSpc>
            </a:pPr>
            <a:endParaRPr lang="en-US" sz="900"/>
          </a:p>
          <a:p>
            <a:pPr algn="just">
              <a:lnSpc>
                <a:spcPct val="100000"/>
              </a:lnSpc>
            </a:pPr>
            <a:r>
              <a:rPr lang="en-US" b="1"/>
              <a:t>PRE-CONDITION – </a:t>
            </a:r>
            <a:r>
              <a:rPr lang="en-US" sz="2400"/>
              <a:t>The doctor must be a registered doctor. Admin should approve the doctor application. </a:t>
            </a:r>
            <a:endParaRPr lang="en-US" sz="2400"/>
          </a:p>
          <a:p>
            <a:pPr>
              <a:lnSpc>
                <a:spcPct val="100000"/>
              </a:lnSpc>
            </a:pPr>
            <a:endParaRPr lang="en-US" sz="900"/>
          </a:p>
          <a:p>
            <a:pPr>
              <a:lnSpc>
                <a:spcPct val="100000"/>
              </a:lnSpc>
            </a:pPr>
            <a:r>
              <a:rPr lang="en-US" b="1"/>
              <a:t>MAIN FLOW OF EVENTS</a:t>
            </a:r>
            <a:endParaRPr lang="en-US" b="1"/>
          </a:p>
          <a:p>
            <a:pPr marL="0" indent="0">
              <a:lnSpc>
                <a:spcPct val="100000"/>
              </a:lnSpc>
              <a:buNone/>
            </a:pPr>
            <a:r>
              <a:rPr lang="en-US" sz="2400"/>
              <a:t>   1. Doctor logs in to the system. </a:t>
            </a:r>
            <a:endParaRPr lang="en-US" sz="2400"/>
          </a:p>
          <a:p>
            <a:pPr marL="0" indent="0">
              <a:lnSpc>
                <a:spcPct val="100000"/>
              </a:lnSpc>
              <a:buNone/>
            </a:pPr>
            <a:r>
              <a:rPr lang="en-US" sz="2400"/>
              <a:t>   2. Doctor may select view patient. </a:t>
            </a:r>
            <a:endParaRPr lang="en-US" sz="2400"/>
          </a:p>
          <a:p>
            <a:pPr marL="0" indent="0">
              <a:lnSpc>
                <a:spcPct val="100000"/>
              </a:lnSpc>
              <a:buNone/>
            </a:pPr>
            <a:r>
              <a:rPr lang="en-US" sz="2400"/>
              <a:t>           2.1 Patient record is displayed with symptoms. </a:t>
            </a:r>
            <a:endParaRPr lang="en-US" sz="2400"/>
          </a:p>
          <a:p>
            <a:pPr marL="0" indent="0">
              <a:lnSpc>
                <a:spcPct val="100000"/>
              </a:lnSpc>
              <a:buNone/>
            </a:pPr>
            <a:r>
              <a:rPr lang="en-US" sz="2400"/>
              <a:t>   3. Doctor can view appointment details </a:t>
            </a:r>
            <a:endParaRPr lang="en-US" sz="2400"/>
          </a:p>
          <a:p>
            <a:pPr marL="0" indent="0">
              <a:lnSpc>
                <a:spcPct val="100000"/>
              </a:lnSpc>
              <a:buNone/>
            </a:pPr>
            <a:r>
              <a:rPr lang="en-US" sz="2400"/>
              <a:t>            3.1 Appointment Requests is displayed with discharged button. </a:t>
            </a:r>
            <a:endParaRPr lang="en-US" sz="2400"/>
          </a:p>
          <a:p>
            <a:pPr marL="0" indent="0">
              <a:lnSpc>
                <a:spcPct val="100000"/>
              </a:lnSpc>
              <a:buNone/>
            </a:pPr>
            <a:r>
              <a:rPr lang="en-US" sz="2400"/>
              <a:t>   4. Doctor can delete the appointment.</a:t>
            </a:r>
            <a:endParaRPr lang="en-US" sz="2400"/>
          </a:p>
          <a:p>
            <a:pPr marL="0" indent="0">
              <a:lnSpc>
                <a:spcPct val="100000"/>
              </a:lnSpc>
              <a:buNone/>
            </a:pPr>
            <a:endParaRPr lang="en-US" sz="900"/>
          </a:p>
          <a:p>
            <a:pPr>
              <a:lnSpc>
                <a:spcPct val="100000"/>
              </a:lnSpc>
            </a:pPr>
            <a:r>
              <a:rPr lang="en-US" b="1"/>
              <a:t>POST CONDITION – </a:t>
            </a:r>
            <a:r>
              <a:rPr lang="en-US" sz="2400"/>
              <a:t>The patient and doctor ‘s database are updated.</a:t>
            </a:r>
            <a:endParaRPr lang="en-IN" sz="240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347855" y="491641"/>
            <a:ext cx="2312125" cy="1005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5" name="TextBox 4"/>
          <p:cNvSpPr txBox="1"/>
          <p:nvPr/>
        </p:nvSpPr>
        <p:spPr>
          <a:xfrm>
            <a:off x="7641771" y="809895"/>
            <a:ext cx="17112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Job Application</a:t>
            </a:r>
            <a:endParaRPr lang="en-IN"/>
          </a:p>
        </p:txBody>
      </p:sp>
      <p:sp>
        <p:nvSpPr>
          <p:cNvPr id="6" name="Oval 5"/>
          <p:cNvSpPr/>
          <p:nvPr/>
        </p:nvSpPr>
        <p:spPr>
          <a:xfrm>
            <a:off x="9261563" y="2721818"/>
            <a:ext cx="2312125" cy="1005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7" name="Oval 6"/>
          <p:cNvSpPr/>
          <p:nvPr/>
        </p:nvSpPr>
        <p:spPr>
          <a:xfrm>
            <a:off x="7916090" y="5355770"/>
            <a:ext cx="2312125" cy="1005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8" name="Oval 7"/>
          <p:cNvSpPr/>
          <p:nvPr/>
        </p:nvSpPr>
        <p:spPr>
          <a:xfrm>
            <a:off x="1985552" y="499956"/>
            <a:ext cx="2312125" cy="1005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9" name="Oval 8"/>
          <p:cNvSpPr/>
          <p:nvPr/>
        </p:nvSpPr>
        <p:spPr>
          <a:xfrm>
            <a:off x="613953" y="2730135"/>
            <a:ext cx="2312125" cy="1005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10" name="Oval 9"/>
          <p:cNvSpPr/>
          <p:nvPr/>
        </p:nvSpPr>
        <p:spPr>
          <a:xfrm>
            <a:off x="1397725" y="5394958"/>
            <a:ext cx="2312125" cy="1005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12" name="TextBox 11"/>
          <p:cNvSpPr txBox="1"/>
          <p:nvPr/>
        </p:nvSpPr>
        <p:spPr>
          <a:xfrm>
            <a:off x="10058399" y="3057294"/>
            <a:ext cx="135853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SignIn</a:t>
            </a:r>
            <a:endParaRPr lang="en-IN"/>
          </a:p>
        </p:txBody>
      </p:sp>
      <p:sp>
        <p:nvSpPr>
          <p:cNvPr id="13" name="TextBox 12"/>
          <p:cNvSpPr txBox="1"/>
          <p:nvPr/>
        </p:nvSpPr>
        <p:spPr>
          <a:xfrm>
            <a:off x="8624750" y="5713212"/>
            <a:ext cx="127362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SignUp</a:t>
            </a:r>
            <a:endParaRPr lang="en-IN"/>
          </a:p>
        </p:txBody>
      </p:sp>
      <p:sp>
        <p:nvSpPr>
          <p:cNvPr id="14" name="TextBox 13"/>
          <p:cNvSpPr txBox="1"/>
          <p:nvPr/>
        </p:nvSpPr>
        <p:spPr>
          <a:xfrm>
            <a:off x="1792874" y="5713212"/>
            <a:ext cx="152182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View Patient</a:t>
            </a:r>
            <a:endParaRPr lang="en-IN"/>
          </a:p>
        </p:txBody>
      </p:sp>
      <p:sp>
        <p:nvSpPr>
          <p:cNvPr id="15" name="TextBox 14"/>
          <p:cNvSpPr txBox="1"/>
          <p:nvPr/>
        </p:nvSpPr>
        <p:spPr>
          <a:xfrm>
            <a:off x="806627" y="3040072"/>
            <a:ext cx="211945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View Appointments</a:t>
            </a:r>
            <a:endParaRPr lang="en-IN"/>
          </a:p>
        </p:txBody>
      </p:sp>
      <p:sp>
        <p:nvSpPr>
          <p:cNvPr id="16" name="TextBox 15"/>
          <p:cNvSpPr txBox="1"/>
          <p:nvPr/>
        </p:nvSpPr>
        <p:spPr>
          <a:xfrm>
            <a:off x="2380705" y="747987"/>
            <a:ext cx="186798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View Discharged Patients</a:t>
            </a:r>
            <a:endParaRPr lang="en-IN"/>
          </a:p>
        </p:txBody>
      </p:sp>
      <p:sp>
        <p:nvSpPr>
          <p:cNvPr id="17" name="Rectangle 16"/>
          <p:cNvSpPr/>
          <p:nvPr/>
        </p:nvSpPr>
        <p:spPr>
          <a:xfrm>
            <a:off x="4460964" y="2793077"/>
            <a:ext cx="2886891" cy="12670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panose="020F0502020204030204"/>
                <a:ea typeface="Arial" panose="020B0604020202020204" pitchFamily="34" charset="0"/>
                <a:cs typeface="Arial" panose="020B0604020202020204" pitchFamily="34" charset="0"/>
                <a:sym typeface="Wingdings" panose="05000000000000000000"/>
              </a:defRPr>
            </a:lvl9pPr>
          </a:lstStyle>
          <a:p>
            <a:pPr algn="ctr"/>
            <a:endParaRPr lang="en-IN"/>
          </a:p>
        </p:txBody>
      </p:sp>
      <p:sp>
        <p:nvSpPr>
          <p:cNvPr id="18" name="TextBox 17"/>
          <p:cNvSpPr txBox="1"/>
          <p:nvPr/>
        </p:nvSpPr>
        <p:spPr>
          <a:xfrm>
            <a:off x="5368835" y="3241960"/>
            <a:ext cx="184186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DOCTOR</a:t>
            </a:r>
            <a:endParaRPr lang="en-IN"/>
          </a:p>
        </p:txBody>
      </p:sp>
      <p:cxnSp>
        <p:nvCxnSpPr>
          <p:cNvPr id="20" name="Straight Arrow Connector 19"/>
          <p:cNvCxnSpPr/>
          <p:nvPr/>
        </p:nvCxnSpPr>
        <p:spPr>
          <a:xfrm flipV="1">
            <a:off x="7262947" y="1672625"/>
            <a:ext cx="653143" cy="827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733211" y="3409404"/>
            <a:ext cx="1201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10698" y="4454434"/>
            <a:ext cx="705392" cy="692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709850" y="4413460"/>
            <a:ext cx="659673" cy="774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314699" y="3379872"/>
            <a:ext cx="933994" cy="29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039686" y="1698171"/>
            <a:ext cx="767445" cy="8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latin typeface="Times New Roman" panose="02020603050405020304" charset="0"/>
                <a:cs typeface="Times New Roman" panose="02020603050405020304" charset="0"/>
              </a:rPr>
              <a:t>Introduction :</a:t>
            </a:r>
            <a:endParaRPr lang="en-IN" altLang="en-US"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fontScale="60000"/>
          </a:bodyPr>
          <a:lstStyle/>
          <a:p>
            <a:pPr marL="0" indent="0">
              <a:buNone/>
            </a:pPr>
            <a:r>
              <a:rPr lang="en-US" sz="3000">
                <a:latin typeface="Times New Roman" panose="02020603050405020304" charset="0"/>
                <a:cs typeface="Times New Roman" panose="02020603050405020304" charset="0"/>
              </a:rPr>
              <a:t>The project Hospital Management system includes registration of patients, storing their details into the system, and also computerized billing. The software has the facility to give a unique id for every patient and stores the details of every patient and the staff automatically. It includes a search facility to know the current status of each </a:t>
            </a:r>
            <a:r>
              <a:rPr lang="en-IN" altLang="en-US" sz="3000">
                <a:latin typeface="Times New Roman" panose="02020603050405020304" charset="0"/>
                <a:cs typeface="Times New Roman" panose="02020603050405020304" charset="0"/>
              </a:rPr>
              <a:t>appointment</a:t>
            </a:r>
            <a:r>
              <a:rPr lang="en-US" sz="3000">
                <a:latin typeface="Times New Roman" panose="02020603050405020304" charset="0"/>
                <a:cs typeface="Times New Roman" panose="02020603050405020304" charset="0"/>
              </a:rPr>
              <a:t>. Users can search the availability of a doctor and the details of a patient using the id. The Hospital Management System can be entered using a username and password. It is accessible by an administrato</a:t>
            </a:r>
            <a:r>
              <a:rPr lang="en-IN" altLang="en-US" sz="3000">
                <a:latin typeface="Times New Roman" panose="02020603050405020304" charset="0"/>
                <a:cs typeface="Times New Roman" panose="02020603050405020304" charset="0"/>
              </a:rPr>
              <a:t>r</a:t>
            </a:r>
            <a:r>
              <a:rPr lang="en-US" sz="3000">
                <a:latin typeface="Times New Roman" panose="02020603050405020304" charset="0"/>
                <a:cs typeface="Times New Roman" panose="02020603050405020304" charset="0"/>
              </a:rPr>
              <a:t>. Only they can add data into the database. The data can be retrieved easily. The interface is very user-friendly. The data are well protected for personal use and make the data processing very fast. Hospital Management System is powerful, flexible, and easy to use and is designed and developed to deliver real conceivable benefits to hospitals. Hospital Management System is designed for multispeciality hospitals, to cover a wide range of hospital administration and management processes. It is an integrated end-to-end Hospital Management System that provides relevant information across the hospital to support effective decision-making for patient care, hospital administration, and critical financial accounting, in a seamless flow. Hospital Management System is a software product suite designed to improve the quality and management of hospital management in the areas of clinical process analysis and activity-based costing. Hospital Management System enables you to develop your organization and improve its effectiveness and quality of work. Managing the key processes efficiently is critical to the success of the hospital helps you manage your processes.</a:t>
            </a:r>
            <a:endParaRPr lang="en-US" sz="3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843919" y="1584902"/>
            <a:ext cx="10659172" cy="4463200"/>
          </a:xfrm>
          <a:prstGeom prst="rect">
            <a:avLst/>
          </a:prstGeom>
        </p:spPr>
      </p:pic>
      <p:sp>
        <p:nvSpPr>
          <p:cNvPr id="5" name="TextBox 4"/>
          <p:cNvSpPr txBox="1"/>
          <p:nvPr/>
        </p:nvSpPr>
        <p:spPr>
          <a:xfrm>
            <a:off x="888274" y="744583"/>
            <a:ext cx="323958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DOCTOR DATABASE:</a:t>
            </a:r>
            <a:endParaRPr lang="en-IN"/>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7078"/>
            <a:ext cx="10515600" cy="5699885"/>
          </a:xfrm>
        </p:spPr>
        <p:txBody>
          <a:bodyPr>
            <a:normAutofit lnSpcReduction="10000"/>
          </a:bodyPr>
          <a:lstStyle/>
          <a:p>
            <a:r>
              <a:rPr lang="en-US" b="1"/>
              <a:t>Apply job</a:t>
            </a:r>
            <a:r>
              <a:rPr lang="en-US"/>
              <a:t>:</a:t>
            </a:r>
            <a:endParaRPr lang="en-US"/>
          </a:p>
          <a:p>
            <a:pPr marL="0" indent="0">
              <a:buNone/>
            </a:pPr>
            <a:r>
              <a:rPr lang="en-US"/>
              <a:t> Doctor details are taken as input from form.</a:t>
            </a:r>
            <a:endParaRPr lang="en-US"/>
          </a:p>
          <a:p>
            <a:pPr marL="0" indent="0">
              <a:buNone/>
            </a:pPr>
            <a:r>
              <a:rPr lang="en-US"/>
              <a:t> Through service using http client backend function is called by passing doctor object.</a:t>
            </a:r>
            <a:endParaRPr lang="en-US"/>
          </a:p>
          <a:p>
            <a:pPr marL="0" indent="0">
              <a:buNone/>
            </a:pPr>
            <a:r>
              <a:rPr lang="en-US"/>
              <a:t> The backend is responsible for saving doctor details.</a:t>
            </a:r>
            <a:endParaRPr lang="en-US"/>
          </a:p>
          <a:p>
            <a:r>
              <a:rPr lang="en-US" b="1"/>
              <a:t>View id:</a:t>
            </a:r>
            <a:endParaRPr lang="en-US" b="1"/>
          </a:p>
          <a:p>
            <a:pPr marL="0" indent="0">
              <a:buNone/>
            </a:pPr>
            <a:r>
              <a:rPr lang="en-US" b="1"/>
              <a:t> </a:t>
            </a:r>
            <a:r>
              <a:rPr lang="en-US"/>
              <a:t>The doctor can get his id by providing email as input.</a:t>
            </a:r>
            <a:endParaRPr lang="en-US"/>
          </a:p>
          <a:p>
            <a:pPr marL="0" indent="0">
              <a:buNone/>
            </a:pPr>
            <a:r>
              <a:rPr lang="en-US" b="1"/>
              <a:t>  </a:t>
            </a:r>
            <a:r>
              <a:rPr lang="en-US"/>
              <a:t>The backend returns doctor id if his application is approved. </a:t>
            </a:r>
            <a:endParaRPr lang="en-US"/>
          </a:p>
          <a:p>
            <a:r>
              <a:rPr lang="en-US" b="1"/>
              <a:t>Doctor Dashboard:</a:t>
            </a:r>
            <a:endParaRPr lang="en-US" b="1"/>
          </a:p>
          <a:p>
            <a:pPr marL="0" indent="0">
              <a:buNone/>
            </a:pPr>
            <a:r>
              <a:rPr lang="en-US"/>
              <a:t> In doctor dashboard, buttons are provided to navigate to the functions he need to perform.</a:t>
            </a:r>
            <a:endParaRPr lang="en-US"/>
          </a:p>
          <a:p>
            <a:pPr marL="0" indent="0">
              <a:buNone/>
            </a:pPr>
            <a:r>
              <a:rPr lang="en-US"/>
              <a:t> </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3339"/>
            <a:ext cx="10515600" cy="5633624"/>
          </a:xfrm>
        </p:spPr>
        <p:txBody>
          <a:bodyPr/>
          <a:lstStyle/>
          <a:p>
            <a:r>
              <a:rPr lang="en-US" b="1"/>
              <a:t>Save id:</a:t>
            </a:r>
            <a:endParaRPr lang="en-US" b="1"/>
          </a:p>
          <a:p>
            <a:pPr marL="0" indent="0">
              <a:buNone/>
            </a:pPr>
            <a:r>
              <a:rPr lang="en-US"/>
              <a:t> The doctor can save his id which can be used for further functions he need to be performed.</a:t>
            </a:r>
            <a:endParaRPr lang="en-US"/>
          </a:p>
          <a:p>
            <a:r>
              <a:rPr lang="en-US" b="1"/>
              <a:t>View patient:</a:t>
            </a:r>
            <a:endParaRPr lang="en-US" b="1"/>
          </a:p>
          <a:p>
            <a:pPr marL="0" indent="0">
              <a:buNone/>
            </a:pPr>
            <a:r>
              <a:rPr lang="en-US"/>
              <a:t> The doctor can view patients list assigned to him.</a:t>
            </a:r>
            <a:endParaRPr lang="en-US"/>
          </a:p>
          <a:p>
            <a:r>
              <a:rPr lang="en-US" b="1"/>
              <a:t>View appointments:</a:t>
            </a:r>
            <a:endParaRPr lang="en-US" b="1"/>
          </a:p>
          <a:p>
            <a:pPr marL="0" indent="0">
              <a:buNone/>
            </a:pPr>
            <a:r>
              <a:rPr lang="en-US"/>
              <a:t> The doctor can view patients list whom he needs to consult which was appointed by admin.</a:t>
            </a:r>
            <a:endParaRPr lang="en-US"/>
          </a:p>
          <a:p>
            <a:pPr marL="0" indent="0">
              <a:buNone/>
            </a:pPr>
            <a:r>
              <a:rPr lang="en-US"/>
              <a:t> The doctor can also delete his consulted patients from the table.</a:t>
            </a:r>
            <a:endParaRPr lang="en-US"/>
          </a:p>
          <a:p>
            <a:r>
              <a:rPr lang="en-US" b="1"/>
              <a:t>Discharge patient:</a:t>
            </a:r>
            <a:endParaRPr lang="en-US" b="1"/>
          </a:p>
          <a:p>
            <a:pPr marL="0" indent="0">
              <a:buNone/>
            </a:pPr>
            <a:r>
              <a:rPr lang="en-US"/>
              <a:t> The doctor can view his discharged patients which was done by admin.</a:t>
            </a:r>
            <a:endParaRPr lang="en-US"/>
          </a:p>
          <a:p>
            <a:pPr marL="0" indent="0">
              <a:buNone/>
            </a:pPr>
            <a:endParaRPr lang="en-US"/>
          </a:p>
          <a:p>
            <a:pPr marL="0" indent="0">
              <a:buNone/>
            </a:pPr>
            <a:endParaRPr lang="en-IN"/>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7630"/>
            <a:ext cx="9144000" cy="873125"/>
          </a:xfrm>
        </p:spPr>
        <p:txBody>
          <a:bodyPr/>
          <a:lstStyle/>
          <a:p>
            <a:pPr algn="ctr"/>
            <a:r>
              <a:rPr lang="en-IN" altLang="en-US" sz="4800">
                <a:latin typeface="Times New Roman" panose="02020603050405020304" charset="0"/>
                <a:cs typeface="Times New Roman" panose="02020603050405020304" charset="0"/>
              </a:rPr>
              <a:t>Patient </a:t>
            </a:r>
            <a:endParaRPr lang="en-IN" altLang="en-US" sz="480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524000" y="1092200"/>
            <a:ext cx="9144000" cy="5571490"/>
          </a:xfrm>
        </p:spPr>
        <p:txBody>
          <a:bodyPr/>
          <a:lstStyle/>
          <a:p>
            <a:pPr algn="l"/>
            <a:r>
              <a:rPr lang="en-IN" altLang="en-US" b="1">
                <a:latin typeface="Times New Roman" panose="02020603050405020304" charset="0"/>
                <a:cs typeface="Times New Roman" panose="02020603050405020304" charset="0"/>
              </a:rPr>
              <a:t>Introduction:</a:t>
            </a:r>
            <a:r>
              <a:rPr lang="en-IN" altLang="en-US">
                <a:latin typeface="Times New Roman" panose="02020603050405020304" charset="0"/>
                <a:cs typeface="Times New Roman" panose="02020603050405020304" charset="0"/>
              </a:rPr>
              <a:t>        </a:t>
            </a:r>
            <a:endParaRPr lang="en-IN" altLang="en-US">
              <a:latin typeface="Times New Roman" panose="02020603050405020304" charset="0"/>
              <a:cs typeface="Times New Roman" panose="02020603050405020304" charset="0"/>
            </a:endParaRPr>
          </a:p>
          <a:p>
            <a:pPr algn="l"/>
            <a:r>
              <a:rPr lang="en-IN" altLang="en-US">
                <a:latin typeface="Times New Roman" panose="02020603050405020304" charset="0"/>
                <a:cs typeface="Times New Roman" panose="02020603050405020304" charset="0"/>
              </a:rPr>
              <a:t>                        </a:t>
            </a:r>
            <a:endParaRPr lang="en-IN" altLang="en-US">
              <a:latin typeface="Times New Roman" panose="02020603050405020304" charset="0"/>
              <a:cs typeface="Times New Roman" panose="02020603050405020304" charset="0"/>
            </a:endParaRPr>
          </a:p>
          <a:p>
            <a:pPr algn="l"/>
            <a:r>
              <a:rPr lang="en-IN" altLang="en-US">
                <a:latin typeface="Times New Roman" panose="02020603050405020304" charset="0"/>
                <a:cs typeface="Times New Roman" panose="02020603050405020304" charset="0"/>
              </a:rPr>
              <a:t> The hospital management system helps register complete patient information. It captures and stores the medical history, treatment required, details of their previous visits, upcoming appointments if any,  reports, insurance details and more. It helps eliminate the need to get these details on every visit. This enables the doctor to focus more on the treatment and improves the patient experience.When patients book an appointment, Hospital Management System assigns them to the specialist available, or the one that they prefer. For assignment, it matches the patient’s illness to the doctor’s area of expertise. If medical care needs to be provided at the patient’s house, the system will check the doctors’ availability for the remote visit. Again, the allocation happens based on availability.  </a:t>
            </a:r>
            <a:endParaRPr lang="en-IN" altLang="en-US">
              <a:latin typeface="Times New Roman" panose="02020603050405020304" charset="0"/>
              <a:cs typeface="Times New Roman" panose="02020603050405020304"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latin typeface="Times New Roman" panose="02020603050405020304" charset="0"/>
                <a:cs typeface="Times New Roman" panose="02020603050405020304" charset="0"/>
              </a:rPr>
              <a:t>Patient Modules:</a:t>
            </a:r>
            <a:endParaRPr lang="en-IN" altLang="en-US"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38200" y="1584960"/>
            <a:ext cx="10515600" cy="4592320"/>
          </a:xfrm>
        </p:spPr>
        <p:txBody>
          <a:bodyPr/>
          <a:lstStyle/>
          <a:p>
            <a:pPr marL="0" indent="0">
              <a:buNone/>
            </a:pPr>
            <a:r>
              <a:rPr lang="en-IN" altLang="en-US">
                <a:latin typeface="Times New Roman" panose="02020603050405020304" charset="0"/>
                <a:cs typeface="Times New Roman" panose="02020603050405020304" charset="0"/>
              </a:rPr>
              <a:t>Key Functions:</a:t>
            </a:r>
            <a:endParaRPr lang="en-IN" altLang="en-US">
              <a:latin typeface="Times New Roman" panose="02020603050405020304" charset="0"/>
              <a:cs typeface="Times New Roman" panose="02020603050405020304" charset="0"/>
            </a:endParaRPr>
          </a:p>
          <a:p>
            <a:pPr marL="0" indent="0">
              <a:buNone/>
            </a:pPr>
            <a:r>
              <a:rPr lang="en-IN" altLang="en-US">
                <a:latin typeface="Times New Roman" panose="02020603050405020304" charset="0"/>
                <a:cs typeface="Times New Roman" panose="02020603050405020304" charset="0"/>
              </a:rPr>
              <a:t>Patient can login and signup</a:t>
            </a:r>
            <a:endParaRPr lang="en-IN" altLang="en-US">
              <a:latin typeface="Times New Roman" panose="02020603050405020304" charset="0"/>
              <a:cs typeface="Times New Roman" panose="02020603050405020304" charset="0"/>
            </a:endParaRPr>
          </a:p>
          <a:p>
            <a:pPr marL="0" indent="0">
              <a:buNone/>
            </a:pPr>
            <a:r>
              <a:rPr lang="en-IN" altLang="en-US">
                <a:latin typeface="Times New Roman" panose="02020603050405020304" charset="0"/>
                <a:cs typeface="Times New Roman" panose="02020603050405020304" charset="0"/>
              </a:rPr>
              <a:t>Patient can book appointments</a:t>
            </a:r>
            <a:endParaRPr lang="en-IN" altLang="en-US">
              <a:latin typeface="Times New Roman" panose="02020603050405020304" charset="0"/>
              <a:cs typeface="Times New Roman" panose="02020603050405020304" charset="0"/>
            </a:endParaRPr>
          </a:p>
          <a:p>
            <a:pPr marL="0" indent="0">
              <a:buNone/>
            </a:pPr>
            <a:r>
              <a:rPr lang="en-IN" altLang="en-US">
                <a:latin typeface="Times New Roman" panose="02020603050405020304" charset="0"/>
                <a:cs typeface="Times New Roman" panose="02020603050405020304" charset="0"/>
              </a:rPr>
              <a:t>patient can view their appointment status</a:t>
            </a:r>
            <a:endParaRPr lang="en-IN" altLang="en-US">
              <a:latin typeface="Times New Roman" panose="02020603050405020304" charset="0"/>
              <a:cs typeface="Times New Roman" panose="02020603050405020304" charset="0"/>
            </a:endParaRPr>
          </a:p>
          <a:p>
            <a:pPr marL="0" indent="0">
              <a:buNone/>
            </a:pPr>
            <a:endParaRPr lang="en-IN" altLang="en-US">
              <a:latin typeface="Times New Roman" panose="02020603050405020304" charset="0"/>
              <a:cs typeface="Times New Roman" panose="02020603050405020304" charset="0"/>
            </a:endParaRPr>
          </a:p>
          <a:p>
            <a:pPr marL="0" indent="0">
              <a:buNone/>
            </a:pPr>
            <a:endParaRPr lang="en-IN" altLang="en-US">
              <a:latin typeface="Times New Roman" panose="02020603050405020304" charset="0"/>
              <a:cs typeface="Times New Roman" panose="02020603050405020304" charset="0"/>
            </a:endParaRPr>
          </a:p>
          <a:p>
            <a:pPr marL="0" indent="0">
              <a:buNone/>
            </a:pPr>
            <a:endParaRPr lang="en-IN" altLang="en-US">
              <a:latin typeface="Times New Roman" panose="02020603050405020304" charset="0"/>
              <a:cs typeface="Times New Roman" panose="02020603050405020304" charset="0"/>
            </a:endParaRPr>
          </a:p>
          <a:p>
            <a:pPr marL="0" indent="0">
              <a:buNone/>
            </a:pPr>
            <a:endParaRPr lang="en-IN" altLang="en-US"/>
          </a:p>
          <a:p>
            <a:pPr marL="0" indent="0">
              <a:buNone/>
            </a:pPr>
            <a:endParaRPr lang="en-I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ChangeAspect="1"/>
          </p:cNvPicPr>
          <p:nvPr>
            <p:ph sz="half" idx="2"/>
          </p:nvPr>
        </p:nvPicPr>
        <p:blipFill>
          <a:blip r:embed="rId1"/>
          <a:stretch>
            <a:fillRect/>
          </a:stretch>
        </p:blipFill>
        <p:spPr>
          <a:xfrm>
            <a:off x="60960" y="78740"/>
            <a:ext cx="11292840" cy="6352540"/>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9575"/>
            <a:ext cx="10515600" cy="5767705"/>
          </a:xfrm>
        </p:spPr>
        <p:txBody>
          <a:bodyPr/>
          <a:lstStyle/>
          <a:p>
            <a:pPr marL="0" indent="0">
              <a:buNone/>
            </a:pPr>
            <a:r>
              <a:rPr lang="en-IN" altLang="en-US" b="1">
                <a:latin typeface="Times New Roman" panose="02020603050405020304" charset="0"/>
                <a:cs typeface="Times New Roman" panose="02020603050405020304" charset="0"/>
              </a:rPr>
              <a:t> Description</a:t>
            </a:r>
            <a:r>
              <a:rPr lang="en-IN" altLang="en-US"/>
              <a:t>: </a:t>
            </a:r>
            <a:r>
              <a:rPr lang="en-IN" altLang="en-US" sz="2000">
                <a:latin typeface="Times New Roman" panose="02020603050405020304" charset="0"/>
                <a:cs typeface="Times New Roman" panose="02020603050405020304" charset="0"/>
              </a:rPr>
              <a:t>The Patient can book appointments and can view the appointment Status</a:t>
            </a:r>
            <a:endParaRPr lang="en-IN" altLang="en-US" sz="2000">
              <a:latin typeface="Times New Roman" panose="02020603050405020304" charset="0"/>
              <a:cs typeface="Times New Roman" panose="02020603050405020304" charset="0"/>
            </a:endParaRPr>
          </a:p>
          <a:p>
            <a:pPr marL="0" indent="0">
              <a:buNone/>
            </a:pPr>
            <a:endParaRPr lang="en-IN" altLang="en-US">
              <a:latin typeface="Times New Roman" panose="02020603050405020304" charset="0"/>
              <a:cs typeface="Times New Roman" panose="02020603050405020304" charset="0"/>
            </a:endParaRPr>
          </a:p>
          <a:p>
            <a:pPr marL="0" indent="0">
              <a:buNone/>
            </a:pPr>
            <a:r>
              <a:rPr lang="en-US" b="1" smtClean="0">
                <a:latin typeface="Times New Roman" panose="02020603050405020304" charset="0"/>
                <a:cs typeface="Times New Roman" panose="02020603050405020304" charset="0"/>
                <a:sym typeface="+mn-ea"/>
              </a:rPr>
              <a:t>PRE-CONDITION </a:t>
            </a:r>
            <a:r>
              <a:rPr lang="en-IN" altLang="en-US" b="1" smtClean="0">
                <a:sym typeface="+mn-ea"/>
              </a:rPr>
              <a:t>:</a:t>
            </a:r>
            <a:r>
              <a:rPr lang="en-US" b="1" smtClean="0">
                <a:sym typeface="+mn-ea"/>
              </a:rPr>
              <a:t> </a:t>
            </a:r>
            <a:r>
              <a:rPr lang="en-US" sz="2000" smtClean="0">
                <a:sym typeface="+mn-ea"/>
              </a:rPr>
              <a:t>The </a:t>
            </a:r>
            <a:r>
              <a:rPr lang="en-IN" altLang="en-US" sz="2000" smtClean="0">
                <a:sym typeface="+mn-ea"/>
              </a:rPr>
              <a:t>patient</a:t>
            </a:r>
            <a:r>
              <a:rPr lang="en-US" sz="2000" smtClean="0">
                <a:sym typeface="+mn-ea"/>
              </a:rPr>
              <a:t> must be a registered </a:t>
            </a:r>
            <a:r>
              <a:rPr lang="en-IN" altLang="en-US" sz="2000" smtClean="0">
                <a:sym typeface="+mn-ea"/>
              </a:rPr>
              <a:t>patient</a:t>
            </a:r>
            <a:r>
              <a:rPr lang="en-US" sz="2000" smtClean="0">
                <a:sym typeface="+mn-ea"/>
              </a:rPr>
              <a:t>. Admin should approve the </a:t>
            </a:r>
            <a:r>
              <a:rPr lang="en-IN" altLang="en-US" sz="2000" smtClean="0">
                <a:sym typeface="+mn-ea"/>
              </a:rPr>
              <a:t>patient</a:t>
            </a:r>
            <a:r>
              <a:rPr lang="en-US" sz="2000" smtClean="0">
                <a:sym typeface="+mn-ea"/>
              </a:rPr>
              <a:t> application. </a:t>
            </a:r>
            <a:endParaRPr lang="en-US" sz="2000" smtClean="0">
              <a:sym typeface="+mn-ea"/>
            </a:endParaRPr>
          </a:p>
          <a:p>
            <a:pPr marL="0" indent="0">
              <a:buNone/>
            </a:pPr>
            <a:endParaRPr lang="en-US" sz="2000" smtClean="0">
              <a:sym typeface="+mn-ea"/>
            </a:endParaRPr>
          </a:p>
          <a:p>
            <a:pPr marL="0" indent="0">
              <a:buNone/>
            </a:pPr>
            <a:r>
              <a:rPr lang="en-IN" altLang="en-US" b="1" smtClean="0">
                <a:latin typeface="Times New Roman" panose="02020603050405020304" charset="0"/>
                <a:cs typeface="Times New Roman" panose="02020603050405020304" charset="0"/>
              </a:rPr>
              <a:t>Patient Flow :</a:t>
            </a:r>
            <a:r>
              <a:rPr lang="en-IN" altLang="en-US" sz="2000" smtClean="0">
                <a:latin typeface="Times New Roman" panose="02020603050405020304" charset="0"/>
                <a:cs typeface="Times New Roman" panose="02020603050405020304" charset="0"/>
              </a:rPr>
              <a:t> patient have to create account for admit in hospital.</a:t>
            </a:r>
            <a:endParaRPr lang="en-IN" altLang="en-US" sz="2000" smtClean="0">
              <a:latin typeface="Times New Roman" panose="02020603050405020304" charset="0"/>
              <a:cs typeface="Times New Roman" panose="02020603050405020304" charset="0"/>
            </a:endParaRPr>
          </a:p>
          <a:p>
            <a:pPr marL="0" indent="0">
              <a:buNone/>
            </a:pPr>
            <a:r>
              <a:rPr lang="en-IN" altLang="en-US" sz="2000" smtClean="0">
                <a:latin typeface="Times New Roman" panose="02020603050405020304" charset="0"/>
                <a:cs typeface="Times New Roman" panose="02020603050405020304" charset="0"/>
              </a:rPr>
              <a:t>By using the credentials the patient can jump into patient portal.</a:t>
            </a:r>
            <a:endParaRPr lang="en-IN" altLang="en-US" sz="2000" smtClean="0">
              <a:latin typeface="Times New Roman" panose="02020603050405020304" charset="0"/>
              <a:cs typeface="Times New Roman" panose="02020603050405020304" charset="0"/>
            </a:endParaRPr>
          </a:p>
          <a:p>
            <a:pPr marL="0" indent="0">
              <a:buNone/>
            </a:pPr>
            <a:r>
              <a:rPr lang="en-IN" altLang="en-US" sz="2000" smtClean="0">
                <a:latin typeface="Times New Roman" panose="02020603050405020304" charset="0"/>
                <a:cs typeface="Times New Roman" panose="02020603050405020304" charset="0"/>
              </a:rPr>
              <a:t>After that there is a option called book appointment by using the option patient can book the appointment.</a:t>
            </a:r>
            <a:endParaRPr lang="en-IN" altLang="en-US" sz="2000" smtClean="0">
              <a:latin typeface="Times New Roman" panose="02020603050405020304" charset="0"/>
              <a:cs typeface="Times New Roman" panose="02020603050405020304" charset="0"/>
            </a:endParaRPr>
          </a:p>
          <a:p>
            <a:pPr marL="0" indent="0">
              <a:buNone/>
            </a:pPr>
            <a:r>
              <a:rPr lang="en-IN" altLang="en-US" sz="2000" smtClean="0">
                <a:latin typeface="Times New Roman" panose="02020603050405020304" charset="0"/>
                <a:cs typeface="Times New Roman" panose="02020603050405020304" charset="0"/>
              </a:rPr>
              <a:t>Patient can view the appointment status.</a:t>
            </a:r>
            <a:endParaRPr lang="en-IN" altLang="en-US" sz="2000" smtClean="0">
              <a:latin typeface="Times New Roman" panose="02020603050405020304" charset="0"/>
              <a:cs typeface="Times New Roman" panose="02020603050405020304" charset="0"/>
            </a:endParaRPr>
          </a:p>
          <a:p>
            <a:pPr marL="0" indent="0">
              <a:buNone/>
            </a:pPr>
            <a:r>
              <a:rPr lang="en-IN" altLang="en-US" sz="2000" smtClean="0">
                <a:latin typeface="Times New Roman" panose="02020603050405020304" charset="0"/>
                <a:cs typeface="Times New Roman" panose="02020603050405020304" charset="0"/>
              </a:rPr>
              <a:t>Patient can view/download invoice pdf(only when patient is discharged by admin)</a:t>
            </a:r>
            <a:endParaRPr lang="en-IN" altLang="en-US" sz="2000" smtClean="0">
              <a:latin typeface="Times New Roman" panose="02020603050405020304" charset="0"/>
              <a:cs typeface="Times New Roman" panose="02020603050405020304" charset="0"/>
            </a:endParaRPr>
          </a:p>
          <a:p>
            <a:pPr marL="0" indent="0">
              <a:buNone/>
            </a:pPr>
            <a:endParaRPr lang="en-IN" altLang="en-US" sz="2000" smtClean="0">
              <a:latin typeface="Times New Roman" panose="02020603050405020304" charset="0"/>
              <a:cs typeface="Times New Roman" panose="02020603050405020304" charset="0"/>
            </a:endParaRPr>
          </a:p>
          <a:p>
            <a:pPr marL="0" indent="0">
              <a:buNone/>
            </a:pPr>
            <a:r>
              <a:rPr lang="en-US" b="1" smtClean="0">
                <a:latin typeface="Times New Roman" panose="02020603050405020304" charset="0"/>
                <a:cs typeface="Times New Roman" panose="02020603050405020304" charset="0"/>
                <a:sym typeface="+mn-ea"/>
              </a:rPr>
              <a:t>POST CONDITION </a:t>
            </a:r>
            <a:r>
              <a:rPr lang="en-IN" altLang="en-US" sz="2000" b="1" smtClean="0">
                <a:sym typeface="+mn-ea"/>
              </a:rPr>
              <a:t>:</a:t>
            </a:r>
            <a:r>
              <a:rPr lang="en-US" sz="2000" b="1" smtClean="0">
                <a:sym typeface="+mn-ea"/>
              </a:rPr>
              <a:t> </a:t>
            </a:r>
            <a:r>
              <a:rPr lang="en-US" sz="2000" smtClean="0">
                <a:sym typeface="+mn-ea"/>
              </a:rPr>
              <a:t>The patient database are updated.</a:t>
            </a:r>
            <a:endParaRPr lang="en-IN" sz="2000"/>
          </a:p>
          <a:p>
            <a:pPr marL="0" indent="0">
              <a:buNone/>
            </a:pPr>
            <a:endParaRPr lang="en-IN" altLang="en-US" sz="2000" smtClean="0">
              <a:latin typeface="Times New Roman" panose="02020603050405020304" charset="0"/>
              <a:cs typeface="Times New Roman" panose="02020603050405020304" charset="0"/>
            </a:endParaRPr>
          </a:p>
          <a:p>
            <a:pPr marL="0" indent="0">
              <a:buNone/>
            </a:pPr>
            <a:endParaRPr lang="en-US" b="1" smtClean="0">
              <a:latin typeface="Times New Roman" panose="02020603050405020304" charset="0"/>
              <a:cs typeface="Times New Roman" panose="02020603050405020304" charset="0"/>
            </a:endParaRPr>
          </a:p>
          <a:p>
            <a:pPr marL="0" indent="0">
              <a:buNone/>
            </a:pPr>
            <a:endParaRPr lang="en-IN" altLang="en-US"/>
          </a:p>
          <a:p>
            <a:pPr marL="0" indent="0">
              <a:buNone/>
            </a:pPr>
            <a:endParaRPr lang="en-IN" altLang="en-US"/>
          </a:p>
          <a:p>
            <a:pPr marL="0" indent="0">
              <a:buNone/>
            </a:pPr>
            <a:endParaRPr lang="en-I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WhatsApp Image 2022-10-20 at 3.46.30 PM"/>
          <p:cNvPicPr>
            <a:picLocks noChangeAspect="1"/>
          </p:cNvPicPr>
          <p:nvPr>
            <p:ph idx="1"/>
          </p:nvPr>
        </p:nvPicPr>
        <p:blipFill>
          <a:blip r:embed="rId1"/>
          <a:stretch>
            <a:fillRect/>
          </a:stretch>
        </p:blipFill>
        <p:spPr>
          <a:xfrm>
            <a:off x="838835" y="1278890"/>
            <a:ext cx="10463530" cy="489839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WhatsApp Image 2022-10-20 at 3.46.30 PM (1)"/>
          <p:cNvPicPr>
            <a:picLocks noChangeAspect="1"/>
          </p:cNvPicPr>
          <p:nvPr>
            <p:ph idx="1"/>
          </p:nvPr>
        </p:nvPicPr>
        <p:blipFill>
          <a:blip r:embed="rId1"/>
          <a:stretch>
            <a:fillRect/>
          </a:stretch>
        </p:blipFill>
        <p:spPr>
          <a:xfrm>
            <a:off x="1127760" y="908685"/>
            <a:ext cx="9038590" cy="5237480"/>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WhatsApp Image 2022-10-20 at 3.46.53 PM"/>
          <p:cNvPicPr>
            <a:picLocks noChangeAspect="1"/>
          </p:cNvPicPr>
          <p:nvPr>
            <p:ph idx="1"/>
          </p:nvPr>
        </p:nvPicPr>
        <p:blipFill>
          <a:blip r:embed="rId1"/>
          <a:stretch>
            <a:fillRect/>
          </a:stretch>
        </p:blipFill>
        <p:spPr>
          <a:xfrm>
            <a:off x="1225550" y="918845"/>
            <a:ext cx="9719945" cy="525843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600" b="1">
                <a:latin typeface="Times New Roman" panose="02020603050405020304" charset="0"/>
                <a:cs typeface="Times New Roman" panose="02020603050405020304" charset="0"/>
              </a:rPr>
              <a:t>Software Requirements:</a:t>
            </a:r>
            <a:endParaRPr lang="en-IN" altLang="en-US" sz="3600"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lnSpcReduction="20000"/>
          </a:bodyPr>
          <a:lstStyle/>
          <a:p>
            <a:pPr marL="133350" lvl="0" indent="0" algn="l" rtl="0">
              <a:spcBef>
                <a:spcPct val="0"/>
              </a:spcBef>
              <a:spcAft>
                <a:spcPct val="0"/>
              </a:spcAft>
              <a:buSzPts val="1500"/>
              <a:buNone/>
            </a:pPr>
            <a:r>
              <a:rPr lang="en-GB" sz="2000">
                <a:latin typeface="Times New Roman" panose="02020603050405020304" charset="0"/>
                <a:cs typeface="Times New Roman" panose="02020603050405020304" charset="0"/>
                <a:sym typeface="+mn-ea"/>
              </a:rPr>
              <a:t>This section describes the software requirements of the system.</a:t>
            </a:r>
            <a:endParaRPr sz="2000">
              <a:latin typeface="Times New Roman" panose="02020603050405020304" charset="0"/>
              <a:cs typeface="Times New Roman" panose="02020603050405020304" charset="0"/>
            </a:endParaRPr>
          </a:p>
          <a:p>
            <a:pPr marL="0" lvl="0" indent="0" algn="l" rtl="0">
              <a:spcBef>
                <a:spcPts val="1200"/>
              </a:spcBef>
              <a:spcAft>
                <a:spcPct val="0"/>
              </a:spcAft>
              <a:buNone/>
            </a:pPr>
            <a:endParaRPr lang="en-GB" sz="2000">
              <a:latin typeface="Times New Roman" panose="02020603050405020304" charset="0"/>
              <a:cs typeface="Times New Roman" panose="02020603050405020304" charset="0"/>
              <a:sym typeface="+mn-ea"/>
            </a:endParaRPr>
          </a:p>
          <a:p>
            <a:pPr marL="0" lvl="0" indent="0" algn="l" rtl="0">
              <a:spcBef>
                <a:spcPts val="1200"/>
              </a:spcBef>
              <a:spcAft>
                <a:spcPct val="0"/>
              </a:spcAft>
              <a:buNone/>
            </a:pPr>
            <a:endParaRPr lang="en-GB" sz="2000">
              <a:latin typeface="Times New Roman" panose="02020603050405020304" charset="0"/>
              <a:cs typeface="Times New Roman" panose="02020603050405020304" charset="0"/>
              <a:sym typeface="+mn-ea"/>
            </a:endParaRPr>
          </a:p>
          <a:p>
            <a:pPr marL="0" lvl="0" indent="0" algn="l" rtl="0">
              <a:spcBef>
                <a:spcPts val="1200"/>
              </a:spcBef>
              <a:spcAft>
                <a:spcPct val="0"/>
              </a:spcAft>
              <a:buNone/>
            </a:pPr>
            <a:r>
              <a:rPr lang="en-GB" sz="2000">
                <a:latin typeface="Times New Roman" panose="02020603050405020304" charset="0"/>
                <a:cs typeface="Times New Roman" panose="02020603050405020304" charset="0"/>
                <a:sym typeface="+mn-ea"/>
              </a:rPr>
              <a:t> </a:t>
            </a:r>
            <a:r>
              <a:rPr lang="en-IN" altLang="en-GB" sz="2000">
                <a:latin typeface="Times New Roman" panose="02020603050405020304" charset="0"/>
                <a:cs typeface="Times New Roman" panose="02020603050405020304" charset="0"/>
                <a:sym typeface="+mn-ea"/>
              </a:rPr>
              <a:t> </a:t>
            </a:r>
            <a:r>
              <a:rPr lang="en-GB" sz="2000">
                <a:latin typeface="Times New Roman" panose="02020603050405020304" charset="0"/>
                <a:cs typeface="Times New Roman" panose="02020603050405020304" charset="0"/>
                <a:sym typeface="+mn-ea"/>
              </a:rPr>
              <a:t>Windows 10</a:t>
            </a:r>
            <a:endParaRPr lang="en-GB" sz="2000">
              <a:latin typeface="Times New Roman" panose="02020603050405020304" charset="0"/>
              <a:cs typeface="Times New Roman" panose="02020603050405020304" charset="0"/>
              <a:sym typeface="+mn-ea"/>
            </a:endParaRPr>
          </a:p>
          <a:p>
            <a:pPr marL="0" lvl="0" indent="0" algn="l" rtl="0">
              <a:spcBef>
                <a:spcPts val="1200"/>
              </a:spcBef>
              <a:spcAft>
                <a:spcPct val="0"/>
              </a:spcAft>
              <a:buNone/>
            </a:pP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ts val="1200"/>
              </a:spcBef>
              <a:spcAft>
                <a:spcPct val="0"/>
              </a:spcAft>
              <a:buSzPts val="1500"/>
              <a:buNone/>
            </a:pPr>
            <a:r>
              <a:rPr lang="en-GB" sz="2000">
                <a:latin typeface="Times New Roman" panose="02020603050405020304" charset="0"/>
                <a:cs typeface="Times New Roman" panose="02020603050405020304" charset="0"/>
                <a:sym typeface="+mn-ea"/>
              </a:rPr>
              <a:t>MYSQL (Version-8)</a:t>
            </a: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ts val="1200"/>
              </a:spcBef>
              <a:spcAft>
                <a:spcPct val="0"/>
              </a:spcAft>
              <a:buSzPts val="1500"/>
              <a:buNone/>
            </a:pPr>
            <a:endParaRPr sz="2000">
              <a:latin typeface="Times New Roman" panose="02020603050405020304" charset="0"/>
              <a:cs typeface="Times New Roman" panose="02020603050405020304" charset="0"/>
            </a:endParaRPr>
          </a:p>
          <a:p>
            <a:pPr marL="133350" lvl="0" indent="0" algn="l" rtl="0">
              <a:lnSpc>
                <a:spcPct val="100000"/>
              </a:lnSpc>
              <a:spcBef>
                <a:spcPct val="0"/>
              </a:spcBef>
              <a:spcAft>
                <a:spcPct val="0"/>
              </a:spcAft>
              <a:buSzPts val="1500"/>
              <a:buNone/>
            </a:pPr>
            <a:r>
              <a:rPr lang="en-GB" sz="2000">
                <a:latin typeface="Times New Roman" panose="02020603050405020304" charset="0"/>
                <a:cs typeface="Times New Roman" panose="02020603050405020304" charset="0"/>
                <a:sym typeface="+mn-ea"/>
              </a:rPr>
              <a:t>VSCODE (Version-1.67.2)</a:t>
            </a: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ct val="0"/>
              </a:spcBef>
              <a:spcAft>
                <a:spcPct val="0"/>
              </a:spcAft>
              <a:buSzPts val="1500"/>
              <a:buNone/>
            </a:pP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ct val="0"/>
              </a:spcBef>
              <a:spcAft>
                <a:spcPct val="0"/>
              </a:spcAft>
              <a:buSzPts val="1500"/>
              <a:buNone/>
            </a:pP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ct val="0"/>
              </a:spcBef>
              <a:spcAft>
                <a:spcPct val="0"/>
              </a:spcAft>
              <a:buSzPts val="1500"/>
              <a:buNone/>
            </a:pPr>
            <a:r>
              <a:rPr lang="en-GB" sz="2000">
                <a:latin typeface="Times New Roman" panose="02020603050405020304" charset="0"/>
                <a:cs typeface="Times New Roman" panose="02020603050405020304" charset="0"/>
                <a:sym typeface="+mn-ea"/>
              </a:rPr>
              <a:t>Angular (Version-13.3.1)</a:t>
            </a: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ct val="0"/>
              </a:spcBef>
              <a:spcAft>
                <a:spcPct val="0"/>
              </a:spcAft>
              <a:buSzPts val="1500"/>
              <a:buNone/>
            </a:pP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ct val="0"/>
              </a:spcBef>
              <a:spcAft>
                <a:spcPct val="0"/>
              </a:spcAft>
              <a:buSzPts val="1500"/>
              <a:buNone/>
            </a:pPr>
            <a:endParaRPr lang="en-GB" sz="2000">
              <a:latin typeface="Times New Roman" panose="02020603050405020304" charset="0"/>
              <a:cs typeface="Times New Roman" panose="02020603050405020304" charset="0"/>
              <a:sym typeface="+mn-ea"/>
            </a:endParaRPr>
          </a:p>
          <a:p>
            <a:pPr marL="133350" lvl="0" indent="0" algn="l" rtl="0">
              <a:lnSpc>
                <a:spcPct val="100000"/>
              </a:lnSpc>
              <a:spcBef>
                <a:spcPct val="0"/>
              </a:spcBef>
              <a:spcAft>
                <a:spcPct val="0"/>
              </a:spcAft>
              <a:buSzPts val="1500"/>
              <a:buNone/>
            </a:pPr>
            <a:r>
              <a:rPr lang="en-GB" sz="2000">
                <a:latin typeface="Times New Roman" panose="02020603050405020304" charset="0"/>
                <a:cs typeface="Times New Roman" panose="02020603050405020304" charset="0"/>
                <a:sym typeface="+mn-ea"/>
              </a:rPr>
              <a:t>Spring-Boot</a:t>
            </a:r>
            <a:endParaRPr lang="en-US" sz="2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094105" y="1304290"/>
            <a:ext cx="9552305" cy="515112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a:latin typeface="Times New Roman" panose="02020603050405020304" charset="0"/>
                <a:cs typeface="Times New Roman" panose="02020603050405020304" charset="0"/>
              </a:rPr>
              <a:t>Why Hospital System :</a:t>
            </a:r>
            <a:endParaRPr lang="en-IN" altLang="en-US" b="1">
              <a:latin typeface="Times New Roman" panose="02020603050405020304" charset="0"/>
              <a:cs typeface="Times New Roman" panose="02020603050405020304" charset="0"/>
            </a:endParaRPr>
          </a:p>
        </p:txBody>
      </p:sp>
      <p:pic>
        <p:nvPicPr>
          <p:cNvPr id="4" name="Content Placeholder 3" descr="Screenshot (211)"/>
          <p:cNvPicPr>
            <a:picLocks noChangeAspect="1"/>
          </p:cNvPicPr>
          <p:nvPr>
            <p:ph idx="1"/>
          </p:nvPr>
        </p:nvPicPr>
        <p:blipFill>
          <a:blip r:embed="rId1"/>
          <a:srcRect l="17567" t="14833" r="40256" b="5406"/>
          <a:stretch>
            <a:fillRect/>
          </a:stretch>
        </p:blipFill>
        <p:spPr>
          <a:xfrm>
            <a:off x="3079115" y="1947545"/>
            <a:ext cx="4428490" cy="4462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b="1">
                <a:latin typeface="Times New Roman" panose="02020603050405020304" charset="0"/>
                <a:cs typeface="Times New Roman" panose="02020603050405020304" charset="0"/>
              </a:rPr>
              <a:t>Advantages of Hospital Management System :</a:t>
            </a:r>
            <a:endParaRPr lang="en-IN" altLang="en-US" b="1">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Autofit/>
          </a:bodyPr>
          <a:lstStyle/>
          <a:p>
            <a:pPr marL="0" indent="0">
              <a:buNone/>
            </a:pPr>
            <a:r>
              <a:rPr lang="en-US" sz="1700">
                <a:latin typeface="Times New Roman" panose="02020603050405020304" charset="0"/>
                <a:cs typeface="Times New Roman" panose="02020603050405020304" charset="0"/>
              </a:rPr>
              <a:t>Specifically, the integration of the software into the system has made communication much more effective in the case of the health care system. As a result, it is possible to access every data from anywhere in the world specifically via. authorized login. This mode of communication has become relatively cheaper.</a:t>
            </a:r>
            <a:endParaRPr lang="en-US" sz="1700">
              <a:latin typeface="Times New Roman" panose="02020603050405020304" charset="0"/>
              <a:cs typeface="Times New Roman" panose="02020603050405020304" charset="0"/>
            </a:endParaRPr>
          </a:p>
          <a:p>
            <a:pPr marL="0" indent="0">
              <a:buNone/>
            </a:pPr>
            <a:r>
              <a:rPr lang="en-US" sz="1700">
                <a:latin typeface="Times New Roman" panose="02020603050405020304" charset="0"/>
                <a:cs typeface="Times New Roman" panose="02020603050405020304" charset="0"/>
              </a:rPr>
              <a:t>The effective usage of technology has contributed to minimizing many of the limitations. One of the biggest issues in the health care system is considered to be the geographical limitation.This has been effectively managed with the addition of the hospital management system. The integral reports can be sent through instant messages, emails, etc.</a:t>
            </a:r>
            <a:endParaRPr lang="en-US" sz="1700">
              <a:latin typeface="Times New Roman" panose="02020603050405020304" charset="0"/>
              <a:cs typeface="Times New Roman" panose="02020603050405020304" charset="0"/>
            </a:endParaRPr>
          </a:p>
          <a:p>
            <a:pPr marL="0" indent="0">
              <a:buNone/>
            </a:pPr>
            <a:r>
              <a:rPr lang="en-US" sz="1700">
                <a:latin typeface="Times New Roman" panose="02020603050405020304" charset="0"/>
                <a:cs typeface="Times New Roman" panose="02020603050405020304" charset="0"/>
              </a:rPr>
              <a:t>In the case of the hospital management system, the information is available 24 hours throughout the week. This indicates that the reports can be sent anytime on any particular day.So, there is no such possibility for the delay in getting the treatment. Apart from that, the communication mode has become relatively cheaper. Therefore, no report will be delayed from reaching the hands of the authorities.</a:t>
            </a:r>
            <a:endParaRPr lang="en-US" sz="1700">
              <a:latin typeface="Times New Roman" panose="02020603050405020304" charset="0"/>
              <a:cs typeface="Times New Roman" panose="02020603050405020304" charset="0"/>
            </a:endParaRPr>
          </a:p>
          <a:p>
            <a:pPr marL="0" indent="0">
              <a:buNone/>
            </a:pPr>
            <a:r>
              <a:rPr lang="en-US" sz="1700">
                <a:latin typeface="Times New Roman" panose="02020603050405020304" charset="0"/>
                <a:cs typeface="Times New Roman" panose="02020603050405020304" charset="0"/>
              </a:rPr>
              <a:t>Improved productivity and cost-effectiveness is considered to be another important advantage of the hospital management system. Currently, it has been productive to manage the things automatically when compared to the old day manual set up.</a:t>
            </a:r>
            <a:endParaRPr lang="en-US" sz="1700">
              <a:latin typeface="Times New Roman" panose="02020603050405020304" charset="0"/>
              <a:cs typeface="Times New Roman" panose="02020603050405020304" charset="0"/>
            </a:endParaRPr>
          </a:p>
          <a:p>
            <a:pPr marL="0" indent="0">
              <a:buNone/>
            </a:pPr>
            <a:r>
              <a:rPr lang="en-US" sz="1700">
                <a:latin typeface="Times New Roman" panose="02020603050405020304" charset="0"/>
                <a:cs typeface="Times New Roman" panose="02020603050405020304" charset="0"/>
              </a:rPr>
              <a:t>In recent days, many of the modifications are brought to the specific system. One of the integral things is considered to be the change in the education system. This has ultimately given shape to a completely new type of system.</a:t>
            </a:r>
            <a:endParaRPr lang="en-US" sz="17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b="1">
                <a:latin typeface="Times New Roman" panose="02020603050405020304" charset="0"/>
                <a:cs typeface="Times New Roman" panose="02020603050405020304" charset="0"/>
                <a:sym typeface="+mn-ea"/>
              </a:rPr>
              <a:t>Disadvantages of Hospital Management System :</a:t>
            </a:r>
            <a:endParaRPr lang="en-US"/>
          </a:p>
        </p:txBody>
      </p:sp>
      <p:sp>
        <p:nvSpPr>
          <p:cNvPr id="3" name="Content Placeholder 2"/>
          <p:cNvSpPr>
            <a:spLocks noGrp="1"/>
          </p:cNvSpPr>
          <p:nvPr>
            <p:ph idx="1"/>
          </p:nvPr>
        </p:nvSpPr>
        <p:spPr/>
        <p:txBody>
          <a:bodyPr>
            <a:normAutofit lnSpcReduction="20000"/>
          </a:bodyPr>
          <a:lstStyle/>
          <a:p>
            <a:pPr marL="0" indent="0">
              <a:buNone/>
            </a:pPr>
            <a:r>
              <a:rPr lang="en-US">
                <a:latin typeface="Times New Roman" panose="02020603050405020304" charset="0"/>
                <a:cs typeface="Times New Roman" panose="02020603050405020304" charset="0"/>
              </a:rPr>
              <a:t>One of the greatest disadvantages of the hospital management system is generally related to security. It is considered to be a matter of concern in case you go online without enough protection which can create some big problems related to security.</a:t>
            </a:r>
            <a:endParaRPr lang="en-US">
              <a:latin typeface="Times New Roman" panose="02020603050405020304" charset="0"/>
              <a:cs typeface="Times New Roman" panose="02020603050405020304" charset="0"/>
            </a:endParaRPr>
          </a:p>
          <a:p>
            <a:pPr marL="0" indent="0">
              <a:buNone/>
            </a:pP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Another greatest problem that is associated with the health care industry is the data breach. Not only that, but it is also known to be a sophisticated problem.</a:t>
            </a:r>
            <a:endParaRPr lang="en-US">
              <a:latin typeface="Times New Roman" panose="02020603050405020304" charset="0"/>
              <a:cs typeface="Times New Roman" panose="02020603050405020304" charset="0"/>
            </a:endParaRPr>
          </a:p>
          <a:p>
            <a:pPr marL="0" indent="0">
              <a:buNone/>
            </a:pP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Lack of employment is another such thing. The chances of employment usually become less with the automation of the system. Also, the gradual need for manual data drafting becomes an irrelevant aspect.</a:t>
            </a:r>
            <a:endParaRPr 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581"/>
            <a:ext cx="10515600" cy="1243018"/>
          </a:xfrm>
        </p:spPr>
        <p:txBody>
          <a:bodyPr>
            <a:normAutofit/>
          </a:bodyPr>
          <a:lstStyle/>
          <a:p>
            <a:r>
              <a:rPr lang="en-US" b="1" u="sng"/>
              <a:t>Login and Registration Module</a:t>
            </a:r>
            <a:endParaRPr lang="en-IN" b="1" u="sng"/>
          </a:p>
        </p:txBody>
      </p:sp>
      <p:sp>
        <p:nvSpPr>
          <p:cNvPr id="3" name="Content Placeholder 2"/>
          <p:cNvSpPr>
            <a:spLocks noGrp="1"/>
          </p:cNvSpPr>
          <p:nvPr>
            <p:ph idx="1"/>
          </p:nvPr>
        </p:nvSpPr>
        <p:spPr>
          <a:xfrm>
            <a:off x="838200" y="1489599"/>
            <a:ext cx="10515600" cy="5008650"/>
          </a:xfrm>
        </p:spPr>
        <p:txBody>
          <a:bodyPr>
            <a:normAutofit lnSpcReduction="10000"/>
          </a:bodyPr>
          <a:lstStyle/>
          <a:p>
            <a:r>
              <a:rPr lang="en-US" sz="2400"/>
              <a:t>Login and Registration is required for Admin, Doctor and Patient.</a:t>
            </a:r>
            <a:endParaRPr lang="en-US" sz="2400"/>
          </a:p>
          <a:p>
            <a:pPr marL="0" indent="0">
              <a:buNone/>
            </a:pPr>
            <a:endParaRPr lang="en-US" sz="2400"/>
          </a:p>
          <a:p>
            <a:r>
              <a:rPr lang="en-US" sz="2400"/>
              <a:t>We are using spring to handle the backend and angular for frontend.</a:t>
            </a:r>
            <a:endParaRPr lang="en-US" sz="2400"/>
          </a:p>
          <a:p>
            <a:endParaRPr lang="en-US" sz="2400"/>
          </a:p>
          <a:p>
            <a:r>
              <a:rPr lang="en-US" sz="2400"/>
              <a:t>Testing is done using selenium web driver</a:t>
            </a:r>
            <a:endParaRPr lang="en-US" sz="2400"/>
          </a:p>
          <a:p>
            <a:pPr marL="0" indent="0">
              <a:buNone/>
            </a:pPr>
            <a:endParaRPr lang="en-US" sz="2400"/>
          </a:p>
          <a:p>
            <a:pPr marL="0" indent="0">
              <a:buNone/>
            </a:pPr>
            <a:r>
              <a:rPr lang="en-US" sz="2400"/>
              <a:t>   </a:t>
            </a:r>
            <a:r>
              <a:rPr lang="en-US" sz="2400" b="1" u="sng"/>
              <a:t>Admin Login and Registration</a:t>
            </a:r>
            <a:endParaRPr lang="en-US" sz="2400" b="1" u="sng"/>
          </a:p>
          <a:p>
            <a:r>
              <a:rPr lang="en-US" sz="2400"/>
              <a:t>In the backend we have the entity class , service class , repository and controller for the admin Login and Registration. </a:t>
            </a:r>
            <a:endParaRPr lang="en-US" sz="2400"/>
          </a:p>
          <a:p>
            <a:pPr marL="0" indent="0">
              <a:buNone/>
            </a:pPr>
            <a:endParaRPr lang="en-US" sz="2400"/>
          </a:p>
          <a:p>
            <a:r>
              <a:rPr lang="en-US" sz="2400"/>
              <a:t>Dependencies are added in pom.xml file and given the details of database in the application.properties file</a:t>
            </a:r>
            <a:endParaRPr lang="en-US" sz="2400"/>
          </a:p>
        </p:txBody>
      </p:sp>
    </p:spTree>
  </p:cSld>
  <p:clrMapOvr>
    <a:masterClrMapping/>
  </p:clrMapOvr>
  <p:transition/>
</p:sld>
</file>

<file path=ppt/tags/tag1.xml><?xml version="1.0" encoding="utf-8"?>
<p:tagLst xmlns:p="http://schemas.openxmlformats.org/presentationml/2006/main">
  <p:tag name="AS_NET" val="3.1.19"/>
  <p:tag name="AS_OS" val="Unix 5.4.0.1051"/>
  <p:tag name="AS_RELEASE_DATE" val="2021.04.14"/>
  <p:tag name="AS_TITLE" val="Aspose.Slides for .NET Standard 2.0"/>
  <p:tag name="AS_VERSION" val="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14311</Words>
  <Application>WPS Presentation</Application>
  <PresentationFormat>On-screen Show (4:3)</PresentationFormat>
  <Paragraphs>329</Paragraphs>
  <Slides>50</Slides>
  <Notes>0</Notes>
  <HiddenSlides>0</HiddenSlides>
  <MMClips>0</MMClips>
  <ScaleCrop>false</ScaleCrop>
  <HeadingPairs>
    <vt:vector size="6" baseType="variant">
      <vt:variant>
        <vt:lpstr>已用的字体</vt:lpstr>
      </vt:variant>
      <vt:variant>
        <vt:i4>10</vt:i4>
      </vt:variant>
      <vt:variant>
        <vt:lpstr>主题</vt:lpstr>
      </vt:variant>
      <vt:variant>
        <vt:i4>6</vt:i4>
      </vt:variant>
      <vt:variant>
        <vt:lpstr>幻灯片标题</vt:lpstr>
      </vt:variant>
      <vt:variant>
        <vt:i4>50</vt:i4>
      </vt:variant>
    </vt:vector>
  </HeadingPairs>
  <TitlesOfParts>
    <vt:vector size="66" baseType="lpstr">
      <vt:lpstr>Arial</vt:lpstr>
      <vt:lpstr>SimSun</vt:lpstr>
      <vt:lpstr>Wingdings</vt:lpstr>
      <vt:lpstr>Times New Roman</vt:lpstr>
      <vt:lpstr>Microsoft YaHei</vt:lpstr>
      <vt:lpstr>Arial Unicode MS</vt:lpstr>
      <vt:lpstr>Calibri Light</vt:lpstr>
      <vt:lpstr>Calibri</vt:lpstr>
      <vt:lpstr>Calibri</vt:lpstr>
      <vt:lpstr>Wingdings</vt:lpstr>
      <vt:lpstr>Office Theme</vt:lpstr>
      <vt:lpstr>Data Pie Charts</vt:lpstr>
      <vt:lpstr>1_Data Pie Charts</vt:lpstr>
      <vt:lpstr>2_Data Pie Charts</vt:lpstr>
      <vt:lpstr>3_Data Pie Charts</vt:lpstr>
      <vt:lpstr>4_Data Pie Charts</vt:lpstr>
      <vt:lpstr>         Hospital Management System</vt:lpstr>
      <vt:lpstr>Team Members are:</vt:lpstr>
      <vt:lpstr>OBJECTIVE:</vt:lpstr>
      <vt:lpstr>Introduction :</vt:lpstr>
      <vt:lpstr>Software Requirements:</vt:lpstr>
      <vt:lpstr>Why Hospital System :</vt:lpstr>
      <vt:lpstr>Advantages of Hospital Management System :</vt:lpstr>
      <vt:lpstr>Disadvantages of Hospital Management System :</vt:lpstr>
      <vt:lpstr>Login and Registration Module</vt:lpstr>
      <vt:lpstr>Login and Registration Module</vt:lpstr>
      <vt:lpstr>Admin Sign Up Page</vt:lpstr>
      <vt:lpstr>Admin Sign Up Page</vt:lpstr>
      <vt:lpstr>Admin Login Page</vt:lpstr>
      <vt:lpstr>Admin Login Page</vt:lpstr>
      <vt:lpstr>Admin Login Page</vt:lpstr>
      <vt:lpstr>Login and Registration Module</vt:lpstr>
      <vt:lpstr>Login and Registration Module</vt:lpstr>
      <vt:lpstr>Doctor Sign Up Page</vt:lpstr>
      <vt:lpstr>Doctor Sign Up Page</vt:lpstr>
      <vt:lpstr>Doctor Login Page</vt:lpstr>
      <vt:lpstr>Doctor Login Page</vt:lpstr>
      <vt:lpstr>Patient Sign Up Page</vt:lpstr>
      <vt:lpstr>Patient Sign Up Page</vt:lpstr>
      <vt:lpstr>Patient Login Page</vt:lpstr>
      <vt:lpstr>Patient Login Page</vt:lpstr>
      <vt:lpstr>Admin Module</vt:lpstr>
      <vt:lpstr>Admin Modules</vt:lpstr>
      <vt:lpstr>Admin Modules contd.</vt:lpstr>
      <vt:lpstr>Admin Modules contd.</vt:lpstr>
      <vt:lpstr>Admin Modules contd.</vt:lpstr>
      <vt:lpstr>Admin modules contd.</vt:lpstr>
      <vt:lpstr>Admin Module contd.</vt:lpstr>
      <vt:lpstr>Admin Module contd.</vt:lpstr>
      <vt:lpstr>Admin Module contd.</vt:lpstr>
      <vt:lpstr>Admin Module contd.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Patient </vt:lpstr>
      <vt:lpstr>Patient Modules: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HARSHA</cp:lastModifiedBy>
  <cp:revision>3</cp:revision>
  <cp:lastPrinted>2022-10-20T10:34:00Z</cp:lastPrinted>
  <dcterms:created xsi:type="dcterms:W3CDTF">2022-10-20T10:34:00Z</dcterms:created>
  <dcterms:modified xsi:type="dcterms:W3CDTF">2022-10-20T17:55:25Z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6CCAAE95E46345CAA86EE168A1667B5F</vt:lpwstr>
  </property>
  <property fmtid="{D5CDD505-2E9C-101B-9397-08002B2CF9AE}" pid="3" name="KSOProductBuildVer">
    <vt:lpwstr>1033-11.2.0.11341</vt:lpwstr>
  </property>
</Properties>
</file>